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5" r:id="rId19"/>
    <p:sldId id="272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1273" autoAdjust="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CB28-0DD0-4338-BEAF-317DCA967FC4}" type="datetimeFigureOut">
              <a:rPr lang="en-US" smtClean="0"/>
              <a:pPr/>
              <a:t>8/25/2010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ED90-67FD-4AF7-8F42-A052AD0D23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  <p:sndAc>
      <p:stSnd>
        <p:snd r:embed="rId1" name="breez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CB28-0DD0-4338-BEAF-317DCA967FC4}" type="datetimeFigureOut">
              <a:rPr lang="en-US" smtClean="0"/>
              <a:pPr/>
              <a:t>8/25/2010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ED90-67FD-4AF7-8F42-A052AD0D23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  <p:sndAc>
      <p:stSnd>
        <p:snd r:embed="rId1" name="breez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CB28-0DD0-4338-BEAF-317DCA967FC4}" type="datetimeFigureOut">
              <a:rPr lang="en-US" smtClean="0"/>
              <a:pPr/>
              <a:t>8/25/2010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ED90-67FD-4AF7-8F42-A052AD0D23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  <p:sndAc>
      <p:stSnd>
        <p:snd r:embed="rId1" name="breez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CB28-0DD0-4338-BEAF-317DCA967FC4}" type="datetimeFigureOut">
              <a:rPr lang="en-US" smtClean="0"/>
              <a:pPr/>
              <a:t>8/25/2010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ED90-67FD-4AF7-8F42-A052AD0D23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  <p:sndAc>
      <p:stSnd>
        <p:snd r:embed="rId1" name="breez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CB28-0DD0-4338-BEAF-317DCA967FC4}" type="datetimeFigureOut">
              <a:rPr lang="en-US" smtClean="0"/>
              <a:pPr/>
              <a:t>8/25/2010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ED90-67FD-4AF7-8F42-A052AD0D23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  <p:sndAc>
      <p:stSnd>
        <p:snd r:embed="rId1" name="breez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CB28-0DD0-4338-BEAF-317DCA967FC4}" type="datetimeFigureOut">
              <a:rPr lang="en-US" smtClean="0"/>
              <a:pPr/>
              <a:t>8/25/2010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ED90-67FD-4AF7-8F42-A052AD0D23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  <p:sndAc>
      <p:stSnd>
        <p:snd r:embed="rId1" name="breez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CB28-0DD0-4338-BEAF-317DCA967FC4}" type="datetimeFigureOut">
              <a:rPr lang="en-US" smtClean="0"/>
              <a:pPr/>
              <a:t>8/25/2010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ED90-67FD-4AF7-8F42-A052AD0D23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  <p:sndAc>
      <p:stSnd>
        <p:snd r:embed="rId1" name="breez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CB28-0DD0-4338-BEAF-317DCA967FC4}" type="datetimeFigureOut">
              <a:rPr lang="en-US" smtClean="0"/>
              <a:pPr/>
              <a:t>8/25/2010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ED90-67FD-4AF7-8F42-A052AD0D23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  <p:sndAc>
      <p:stSnd>
        <p:snd r:embed="rId1" name="breez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CB28-0DD0-4338-BEAF-317DCA967FC4}" type="datetimeFigureOut">
              <a:rPr lang="en-US" smtClean="0"/>
              <a:pPr/>
              <a:t>8/25/2010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ED90-67FD-4AF7-8F42-A052AD0D23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  <p:sndAc>
      <p:stSnd>
        <p:snd r:embed="rId1" name="breez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CB28-0DD0-4338-BEAF-317DCA967FC4}" type="datetimeFigureOut">
              <a:rPr lang="en-US" smtClean="0"/>
              <a:pPr/>
              <a:t>8/25/2010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ED90-67FD-4AF7-8F42-A052AD0D23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  <p:sndAc>
      <p:stSnd>
        <p:snd r:embed="rId1" name="breez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8CB28-0DD0-4338-BEAF-317DCA967FC4}" type="datetimeFigureOut">
              <a:rPr lang="en-US" smtClean="0"/>
              <a:pPr/>
              <a:t>8/25/2010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B5BED90-67FD-4AF7-8F42-A052AD0D239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8"/>
    <p:sndAc>
      <p:stSnd>
        <p:snd r:embed="rId1" name="breez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B08CB28-0DD0-4338-BEAF-317DCA967FC4}" type="datetimeFigureOut">
              <a:rPr lang="en-US" smtClean="0"/>
              <a:pPr/>
              <a:t>8/25/2010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5BED90-67FD-4AF7-8F42-A052AD0D239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8"/>
    <p:sndAc>
      <p:stSnd>
        <p:snd r:embed="rId13" name="breeze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latin typeface="Berlin Sans FB Demi" pitchFamily="34" charset="0"/>
              </a:rPr>
              <a:t>7</a:t>
            </a:r>
            <a:r>
              <a:rPr lang="en-US" sz="4400" baseline="30000" dirty="0" smtClean="0">
                <a:latin typeface="Berlin Sans FB Demi" pitchFamily="34" charset="0"/>
              </a:rPr>
              <a:t>TH</a:t>
            </a:r>
            <a:r>
              <a:rPr lang="en-US" sz="4400" dirty="0" smtClean="0">
                <a:latin typeface="Berlin Sans FB Demi" pitchFamily="34" charset="0"/>
              </a:rPr>
              <a:t> GRADE ASSEMBLY</a:t>
            </a:r>
            <a:br>
              <a:rPr lang="en-US" sz="4400" dirty="0" smtClean="0">
                <a:latin typeface="Berlin Sans FB Demi" pitchFamily="34" charset="0"/>
              </a:rPr>
            </a:br>
            <a:r>
              <a:rPr lang="en-US" sz="4400" dirty="0" smtClean="0">
                <a:latin typeface="Berlin Sans FB Demi" pitchFamily="34" charset="0"/>
              </a:rPr>
              <a:t>AUGUST 25, 2010 </a:t>
            </a:r>
            <a:endParaRPr lang="en-US" dirty="0">
              <a:latin typeface="Berlin Sans FB Dem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648200"/>
            <a:ext cx="7620000" cy="1981200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 </a:t>
            </a:r>
          </a:p>
          <a:p>
            <a:pPr algn="ctr"/>
            <a:endParaRPr lang="en-US" dirty="0" smtClean="0">
              <a:latin typeface="Berlin Sans FB Demi" pitchFamily="34" charset="0"/>
            </a:endParaRPr>
          </a:p>
          <a:p>
            <a:pPr algn="ctr"/>
            <a:r>
              <a:rPr lang="en-US" sz="3600" dirty="0" smtClean="0">
                <a:latin typeface="Berlin Sans FB Demi" pitchFamily="34" charset="0"/>
              </a:rPr>
              <a:t>HOUSE NAME:  </a:t>
            </a:r>
            <a:r>
              <a:rPr lang="en-US" sz="3600" b="1" u="sng" dirty="0" smtClean="0">
                <a:latin typeface="Berlin Sans FB Demi" pitchFamily="34" charset="0"/>
              </a:rPr>
              <a:t>SEVENTH GRADE LIGHTHOUSE</a:t>
            </a:r>
          </a:p>
          <a:p>
            <a:pPr algn="ctr"/>
            <a:endParaRPr lang="en-US" b="1" u="sng" dirty="0" smtClean="0">
              <a:latin typeface="Berlin Sans FB Demi" pitchFamily="34" charset="0"/>
            </a:endParaRPr>
          </a:p>
          <a:p>
            <a:pPr algn="ctr"/>
            <a:r>
              <a:rPr lang="en-US" sz="3800" b="1" dirty="0" smtClean="0">
                <a:solidFill>
                  <a:schemeClr val="bg1"/>
                </a:solidFill>
                <a:latin typeface="Berlin Sans FB Demi" pitchFamily="34" charset="0"/>
              </a:rPr>
              <a:t>Ms. J. Church, </a:t>
            </a:r>
            <a:r>
              <a:rPr lang="en-US" sz="3800" b="1" dirty="0" smtClean="0">
                <a:solidFill>
                  <a:schemeClr val="bg1"/>
                </a:solidFill>
                <a:latin typeface="Berlin Sans FB Demi" pitchFamily="34" charset="0"/>
              </a:rPr>
              <a:t>Administrator</a:t>
            </a:r>
            <a:r>
              <a:rPr lang="en-US" dirty="0" smtClean="0">
                <a:latin typeface="Berlin Sans FB Demi" pitchFamily="34" charset="0"/>
              </a:rPr>
              <a:t> </a:t>
            </a:r>
          </a:p>
          <a:p>
            <a:pPr algn="ctr"/>
            <a:r>
              <a:rPr lang="en-US" sz="4200" b="1" i="1" dirty="0" smtClean="0">
                <a:solidFill>
                  <a:srgbClr val="7030A0"/>
                </a:solidFill>
                <a:latin typeface="Berlin Sans FB Demi" pitchFamily="34" charset="0"/>
              </a:rPr>
              <a:t>“Where the Path to Learning Shines Brightly for All Who Enter!”</a:t>
            </a:r>
            <a:r>
              <a:rPr lang="en-US" sz="4200" b="1" i="1" dirty="0" smtClean="0">
                <a:solidFill>
                  <a:srgbClr val="7030A0"/>
                </a:solidFill>
              </a:rPr>
              <a:t> </a:t>
            </a:r>
            <a:endParaRPr lang="en-US" sz="4200" b="1" i="1" dirty="0" smtClean="0">
              <a:solidFill>
                <a:srgbClr val="7030A0"/>
              </a:solidFill>
            </a:endParaRPr>
          </a:p>
          <a:p>
            <a:pPr algn="ctr"/>
            <a:r>
              <a:rPr lang="en-US" sz="4200" b="1" u="sng" dirty="0" smtClean="0">
                <a:solidFill>
                  <a:schemeClr val="bg1"/>
                </a:solidFill>
              </a:rPr>
              <a:t>“WE ARE ANCHORED TO ACHIEVE SUCCESS “</a:t>
            </a:r>
            <a:r>
              <a:rPr lang="en-US" dirty="0"/>
              <a:t> 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1026" name="Picture 2" descr="MPj0407526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524000"/>
            <a:ext cx="4495800" cy="343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4" descr="MCPE02649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1" y="3352800"/>
            <a:ext cx="2636934" cy="2057400"/>
          </a:xfrm>
          <a:prstGeom prst="rect">
            <a:avLst/>
          </a:prstGeom>
          <a:noFill/>
        </p:spPr>
      </p:pic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762000" y="3657600"/>
            <a:ext cx="2286000" cy="2438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REWARDS: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itannic Bold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Let’s follow the rules so everyone can enjoy their lunch and have fun!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itannic Bold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POSITIVE REFERRALS – FRIDAYS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itannic Bold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OCEANWAY IDOL – MONTHLY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itannic Bold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SPECIAL GUESTS – HOLIDAYS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324600" y="3505200"/>
            <a:ext cx="2286000" cy="2590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CONSEQUENCES: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ST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 TIME –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WARNING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ND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 TIME –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CAFETERIA DUTY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RD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 TIME –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PARENT CONTACT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 TIME –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REFERRAL for  ASD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en-US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 TIME –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Britannic Bold" pitchFamily="34" charset="0"/>
                <a:ea typeface="Calibri" pitchFamily="34" charset="0"/>
                <a:cs typeface="Times New Roman" pitchFamily="18" charset="0"/>
              </a:rPr>
              <a:t>REFERRAL for ISSP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469970"/>
            <a:ext cx="849463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     OCEANWAY MIDDLE SCHOOL CA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FETERIA CHAMPS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Elephant" pitchFamily="18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Elephant" pitchFamily="18" charset="0"/>
                <a:ea typeface="Times New Roman" pitchFamily="18" charset="0"/>
              </a:rPr>
              <a:t>                                                                                                                                                    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5800" y="1066800"/>
            <a:ext cx="7239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C00000"/>
                </a:solidFill>
                <a:latin typeface="Elephant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>
                <a:solidFill>
                  <a:srgbClr val="C00000"/>
                </a:solidFill>
                <a:latin typeface="Elephant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Elephant" pitchFamily="18" charset="0"/>
                <a:ea typeface="Times New Roman" pitchFamily="18" charset="0"/>
                <a:cs typeface="Times New Roman" pitchFamily="18" charset="0"/>
              </a:rPr>
              <a:t>–  (Conversation) Level 2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C00000"/>
                </a:solidFill>
                <a:latin typeface="Elephant" pitchFamily="18" charset="0"/>
                <a:ea typeface="Times New Roman" pitchFamily="18" charset="0"/>
                <a:cs typeface="Times New Roman" pitchFamily="18" charset="0"/>
              </a:rPr>
              <a:t>H</a:t>
            </a:r>
            <a:r>
              <a:rPr lang="en-US" sz="2000" dirty="0" smtClean="0">
                <a:solidFill>
                  <a:srgbClr val="0000FF"/>
                </a:solidFill>
                <a:latin typeface="Elephant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Elephant" pitchFamily="18" charset="0"/>
                <a:ea typeface="Times New Roman" pitchFamily="18" charset="0"/>
                <a:cs typeface="Times New Roman" pitchFamily="18" charset="0"/>
              </a:rPr>
              <a:t>–  (Help) Raise your hand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C00000"/>
                </a:solidFill>
                <a:latin typeface="Elephant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smtClean="0">
                <a:solidFill>
                  <a:srgbClr val="0000FF"/>
                </a:solidFill>
                <a:latin typeface="Elephant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Elephant" pitchFamily="18" charset="0"/>
                <a:ea typeface="Times New Roman" pitchFamily="18" charset="0"/>
                <a:cs typeface="Times New Roman" pitchFamily="18" charset="0"/>
              </a:rPr>
              <a:t>– (Activity) Eat your lunch and chat with friends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C00000"/>
                </a:solidFill>
                <a:latin typeface="Elephant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lang="en-US" sz="2000" dirty="0" smtClean="0">
                <a:solidFill>
                  <a:srgbClr val="0000FF"/>
                </a:solidFill>
                <a:latin typeface="Elephant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Elephant" pitchFamily="18" charset="0"/>
                <a:ea typeface="Times New Roman" pitchFamily="18" charset="0"/>
                <a:cs typeface="Times New Roman" pitchFamily="18" charset="0"/>
              </a:rPr>
              <a:t>– (Movement) None, unless you have verbal permission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C00000"/>
                </a:solidFill>
                <a:latin typeface="Elephant" pitchFamily="18" charset="0"/>
                <a:ea typeface="Times New Roman" pitchFamily="18" charset="0"/>
                <a:cs typeface="Times New Roman" pitchFamily="18" charset="0"/>
              </a:rPr>
              <a:t>P </a:t>
            </a:r>
            <a:r>
              <a:rPr lang="en-US" dirty="0" smtClean="0">
                <a:solidFill>
                  <a:srgbClr val="0000FF"/>
                </a:solidFill>
                <a:latin typeface="Elephant" pitchFamily="18" charset="0"/>
                <a:ea typeface="Times New Roman" pitchFamily="18" charset="0"/>
                <a:cs typeface="Times New Roman" pitchFamily="18" charset="0"/>
              </a:rPr>
              <a:t>– (Participation) Stay seated at your table, eat lunch, clean     </a:t>
            </a:r>
            <a:endParaRPr lang="en-US" sz="5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FF"/>
                </a:solidFill>
                <a:latin typeface="Elephant" pitchFamily="18" charset="0"/>
                <a:ea typeface="Times New Roman" pitchFamily="18" charset="0"/>
                <a:cs typeface="Times New Roman" pitchFamily="18" charset="0"/>
              </a:rPr>
              <a:t>        your area and wait to be dismissed.  </a:t>
            </a:r>
            <a:endParaRPr lang="en-US" sz="5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>
    <p:zoom/>
    <p:sndAc>
      <p:stSnd>
        <p:snd r:embed="rId2" name="breeze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latin typeface="Berlin Sans FB Demi" pitchFamily="34" charset="0"/>
              </a:rPr>
              <a:t>Fire Drills</a:t>
            </a:r>
            <a:endParaRPr lang="en-US" sz="6000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Berlin Sans FB Demi" pitchFamily="34" charset="0"/>
              </a:rPr>
              <a:t>No talking, running, or horse playing during drills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.  </a:t>
            </a:r>
            <a:r>
              <a:rPr lang="en-US" i="1" u="sng" dirty="0" smtClean="0">
                <a:solidFill>
                  <a:schemeClr val="accent1"/>
                </a:solidFill>
                <a:latin typeface="Berlin Sans FB Demi" pitchFamily="34" charset="0"/>
              </a:rPr>
              <a:t>This is essential for safety reasons</a:t>
            </a:r>
            <a:r>
              <a:rPr lang="en-US" b="1" dirty="0" smtClean="0">
                <a:solidFill>
                  <a:schemeClr val="accent1"/>
                </a:solidFill>
                <a:latin typeface="Berlin Sans FB Demi" pitchFamily="34" charset="0"/>
              </a:rPr>
              <a:t>.  </a:t>
            </a:r>
          </a:p>
          <a:p>
            <a:r>
              <a:rPr lang="en-US" dirty="0" smtClean="0">
                <a:latin typeface="Berlin Sans FB Demi" pitchFamily="34" charset="0"/>
              </a:rPr>
              <a:t>Listen for specific instructions from your teacher.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194" name="Picture 2" descr="C:\Documents and Settings\Compaq_Administrator\Local Settings\Temporary Internet Files\Content.IE5\E1J1ID30\MPj042261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581400"/>
            <a:ext cx="6650507" cy="259079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8988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>
                <a:latin typeface="Berlin Sans FB Demi" pitchFamily="34" charset="0"/>
              </a:rPr>
              <a:t>PROGRESSIVE DISCIPLINE</a:t>
            </a:r>
            <a:r>
              <a:rPr lang="en-US" dirty="0" smtClean="0">
                <a:latin typeface="Berlin Sans FB Demi" pitchFamily="34" charset="0"/>
              </a:rPr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TEACHERS WILL PROVIDE BEHAVIORAL INTERVENTIONS, SUCH AS </a:t>
            </a:r>
            <a:r>
              <a:rPr lang="en-US" b="1" dirty="0" smtClean="0">
                <a:solidFill>
                  <a:srgbClr val="FF0000"/>
                </a:solidFill>
                <a:latin typeface="Berlin Sans FB Demi" pitchFamily="34" charset="0"/>
              </a:rPr>
              <a:t>CALLING YOUR PARENT </a:t>
            </a:r>
            <a:r>
              <a:rPr lang="en-US" b="1" dirty="0" smtClean="0">
                <a:latin typeface="Berlin Sans FB Demi" pitchFamily="34" charset="0"/>
              </a:rPr>
              <a:t>OR </a:t>
            </a:r>
            <a:r>
              <a:rPr lang="en-US" b="1" dirty="0" smtClean="0">
                <a:solidFill>
                  <a:srgbClr val="FF0000"/>
                </a:solidFill>
                <a:latin typeface="Berlin Sans FB Demi" pitchFamily="34" charset="0"/>
              </a:rPr>
              <a:t>TIMEOUT IN ANOTHER  TEACHER’S CLASSROOM. </a:t>
            </a:r>
          </a:p>
          <a:p>
            <a:r>
              <a:rPr lang="en-US" dirty="0" smtClean="0">
                <a:latin typeface="Berlin Sans FB Demi" pitchFamily="34" charset="0"/>
              </a:rPr>
              <a:t>AFTER THE TEACHERS HAVE EXHAUSTED THIS PROCESS, </a:t>
            </a:r>
            <a:r>
              <a:rPr lang="en-US" b="1" dirty="0" smtClean="0">
                <a:solidFill>
                  <a:srgbClr val="FF0000"/>
                </a:solidFill>
                <a:latin typeface="Berlin Sans FB Demi" pitchFamily="34" charset="0"/>
              </a:rPr>
              <a:t>CHRONIC MISBEHAVING STUDENTS WILL BE REFERRED TO MY OFFICE.   </a:t>
            </a:r>
          </a:p>
          <a:p>
            <a:r>
              <a:rPr lang="en-US" dirty="0" smtClean="0">
                <a:latin typeface="Berlin Sans FB Demi" pitchFamily="34" charset="0"/>
              </a:rPr>
              <a:t>DEPENDING ON THE NATURE OF THE REFERRAL, </a:t>
            </a:r>
            <a:r>
              <a:rPr lang="en-US" b="1" dirty="0" smtClean="0">
                <a:solidFill>
                  <a:srgbClr val="FF0000"/>
                </a:solidFill>
                <a:latin typeface="Berlin Sans FB Demi" pitchFamily="34" charset="0"/>
              </a:rPr>
              <a:t>SPECIFIC CONSEQUENCES </a:t>
            </a:r>
            <a:r>
              <a:rPr lang="en-US" b="1" dirty="0" smtClean="0">
                <a:latin typeface="Berlin Sans FB Demi" pitchFamily="34" charset="0"/>
              </a:rPr>
              <a:t>WILL BE ISSUED FOLLOWING STUDENT CODE OF CONDUCT. </a:t>
            </a:r>
            <a:r>
              <a:rPr lang="en-US" dirty="0" smtClean="0">
                <a:latin typeface="Berlin Sans FB Demi" pitchFamily="34" charset="0"/>
              </a:rPr>
              <a:t> </a:t>
            </a:r>
            <a:endParaRPr lang="en-US" dirty="0">
              <a:latin typeface="Berlin Sans FB Demi" pitchFamily="34" charset="0"/>
            </a:endParaRPr>
          </a:p>
        </p:txBody>
      </p:sp>
    </p:spTree>
  </p:cSld>
  <p:clrMapOvr>
    <a:masterClrMapping/>
  </p:clrMapOvr>
  <p:transition>
    <p:wheel spokes="8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8988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>
                <a:latin typeface="Berlin Sans FB Demi" pitchFamily="34" charset="0"/>
              </a:rPr>
              <a:t>DUE PROCESS</a:t>
            </a:r>
            <a:r>
              <a:rPr lang="en-US" dirty="0" smtClean="0">
                <a:latin typeface="Berlin Sans FB Demi" pitchFamily="34" charset="0"/>
              </a:rPr>
              <a:t>:</a:t>
            </a:r>
            <a:br>
              <a:rPr lang="en-US" dirty="0" smtClean="0">
                <a:latin typeface="Berlin Sans FB Demi" pitchFamily="34" charset="0"/>
              </a:rPr>
            </a:br>
            <a:endParaRPr lang="en-US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Berlin Sans FB Demi" pitchFamily="34" charset="0"/>
              </a:rPr>
              <a:t>I BELIEVE IN BEING FAIR AND LISTENING TO YOUR SIDE OF THE STORY</a:t>
            </a:r>
            <a:r>
              <a:rPr lang="en-US" dirty="0" smtClean="0">
                <a:latin typeface="Berlin Sans FB Demi" pitchFamily="34" charset="0"/>
              </a:rPr>
              <a:t>, BUT PLEASE DON’T COME IN AND TELL ME THINGS LIKE:</a:t>
            </a:r>
          </a:p>
          <a:p>
            <a:r>
              <a:rPr lang="en-US" dirty="0" smtClean="0">
                <a:latin typeface="Berlin Sans FB Demi" pitchFamily="34" charset="0"/>
              </a:rPr>
              <a:t> “THE TEACHER JUST DON’T LIKE ME.</a:t>
            </a:r>
          </a:p>
          <a:p>
            <a:r>
              <a:rPr lang="en-US" dirty="0" smtClean="0">
                <a:latin typeface="Berlin Sans FB Demi" pitchFamily="34" charset="0"/>
              </a:rPr>
              <a:t>  “IT WASN’T MY FAULT”.</a:t>
            </a:r>
          </a:p>
          <a:p>
            <a:r>
              <a:rPr lang="en-US" dirty="0" smtClean="0">
                <a:latin typeface="Berlin Sans FB Demi" pitchFamily="34" charset="0"/>
              </a:rPr>
              <a:t> “IT WAS JOHN AND HE MADE ME DO IT.” </a:t>
            </a:r>
          </a:p>
          <a:p>
            <a:endParaRPr lang="en-US" dirty="0"/>
          </a:p>
        </p:txBody>
      </p:sp>
      <p:pic>
        <p:nvPicPr>
          <p:cNvPr id="9219" name="Picture 3" descr="C:\Documents and Settings\Compaq_Administrator\Local Settings\Temporary Internet Files\Content.IE5\E4M0Z6PQ\MCj044064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724400"/>
            <a:ext cx="2362200" cy="1828800"/>
          </a:xfrm>
          <a:prstGeom prst="rect">
            <a:avLst/>
          </a:prstGeom>
          <a:noFill/>
        </p:spPr>
      </p:pic>
      <p:pic>
        <p:nvPicPr>
          <p:cNvPr id="9220" name="Picture 4" descr="C:\Documents and Settings\Compaq_Administrator\Local Settings\Temporary Internet Files\Content.IE5\H498975R\MCj0440643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4724400"/>
            <a:ext cx="2057400" cy="1752600"/>
          </a:xfrm>
          <a:prstGeom prst="rect">
            <a:avLst/>
          </a:prstGeom>
          <a:noFill/>
        </p:spPr>
      </p:pic>
      <p:sp>
        <p:nvSpPr>
          <p:cNvPr id="8" name="Flowchart: Sequential Access Storage 7"/>
          <p:cNvSpPr/>
          <p:nvPr/>
        </p:nvSpPr>
        <p:spPr>
          <a:xfrm>
            <a:off x="304800" y="4572000"/>
            <a:ext cx="2289048" cy="198120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“It’s not my fault!  She just doesn’t like me!</a:t>
            </a:r>
            <a:endParaRPr lang="en-US" sz="1400" dirty="0"/>
          </a:p>
        </p:txBody>
      </p:sp>
    </p:spTree>
  </p:cSld>
  <p:clrMapOvr>
    <a:masterClrMapping/>
  </p:clrMapOvr>
  <p:transition>
    <p:zoom dir="in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371600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300" b="1" dirty="0" smtClean="0">
                <a:latin typeface="Berlin Sans FB Demi" pitchFamily="34" charset="0"/>
              </a:rPr>
              <a:t>SUCCESS PLAN</a:t>
            </a:r>
            <a:r>
              <a:rPr lang="en-US" dirty="0" smtClean="0">
                <a:latin typeface="Berlin Sans FB Demi" pitchFamily="34" charset="0"/>
              </a:rPr>
              <a:t/>
            </a:r>
            <a:br>
              <a:rPr lang="en-US" dirty="0" smtClean="0">
                <a:latin typeface="Berlin Sans FB Demi" pitchFamily="34" charset="0"/>
              </a:rPr>
            </a:br>
            <a:endParaRPr lang="en-US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en-US" sz="3500" b="1" dirty="0" smtClean="0">
                <a:solidFill>
                  <a:schemeClr val="accent1"/>
                </a:solidFill>
                <a:latin typeface="Berlin Sans FB Demi" pitchFamily="34" charset="0"/>
              </a:rPr>
              <a:t>7</a:t>
            </a:r>
            <a:r>
              <a:rPr lang="en-US" sz="3500" b="1" baseline="30000" dirty="0" smtClean="0">
                <a:solidFill>
                  <a:schemeClr val="accent1"/>
                </a:solidFill>
                <a:latin typeface="Berlin Sans FB Demi" pitchFamily="34" charset="0"/>
              </a:rPr>
              <a:t>TH</a:t>
            </a:r>
            <a:r>
              <a:rPr lang="en-US" sz="3500" b="1" dirty="0" smtClean="0">
                <a:solidFill>
                  <a:schemeClr val="accent1"/>
                </a:solidFill>
                <a:latin typeface="Berlin Sans FB Demi" pitchFamily="34" charset="0"/>
              </a:rPr>
              <a:t> GRADE LIGHTHOUSE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  <a:latin typeface="Berlin Sans FB Demi" pitchFamily="34" charset="0"/>
              </a:rPr>
              <a:t>“Where the Path to Learning Shines Brightly for All Who Enter” </a:t>
            </a:r>
            <a:endParaRPr lang="en-US" dirty="0" smtClean="0">
              <a:solidFill>
                <a:srgbClr val="C00000"/>
              </a:solidFill>
              <a:latin typeface="Berlin Sans FB Demi" pitchFamily="34" charset="0"/>
            </a:endParaRPr>
          </a:p>
          <a:p>
            <a:endParaRPr lang="en-US" i="1" dirty="0" smtClean="0">
              <a:solidFill>
                <a:srgbClr val="C00000"/>
              </a:solidFill>
              <a:latin typeface="Berlin Sans FB Demi" pitchFamily="34" charset="0"/>
            </a:endParaRPr>
          </a:p>
          <a:p>
            <a:pPr algn="ctr"/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latin typeface="Berlin Sans FB Demi" pitchFamily="34" charset="0"/>
              </a:rPr>
              <a:t>"Making a Difference, One Student at a Time.“                                                   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  <a:latin typeface="Berlin Sans FB Demi" pitchFamily="34" charset="0"/>
            </a:endParaRPr>
          </a:p>
          <a:p>
            <a:endParaRPr lang="en-US" b="1" dirty="0" smtClean="0">
              <a:solidFill>
                <a:srgbClr val="C00000"/>
              </a:solidFill>
              <a:latin typeface="Berlin Sans FB Demi" pitchFamily="34" charset="0"/>
            </a:endParaRPr>
          </a:p>
          <a:p>
            <a:r>
              <a:rPr lang="en-US" b="1" dirty="0" smtClean="0">
                <a:latin typeface="Berlin Sans FB Demi" pitchFamily="34" charset="0"/>
              </a:rPr>
              <a:t>SEVENTH GRADERS PLAN TO </a:t>
            </a:r>
            <a:r>
              <a:rPr lang="en-US" b="1" u="sng" dirty="0" smtClean="0">
                <a:latin typeface="Berlin Sans FB Demi" pitchFamily="34" charset="0"/>
              </a:rPr>
              <a:t>SUCCEED</a:t>
            </a:r>
            <a:endParaRPr lang="en-US" dirty="0" smtClean="0">
              <a:latin typeface="Berlin Sans FB Demi" pitchFamily="34" charset="0"/>
            </a:endParaRPr>
          </a:p>
          <a:p>
            <a:endParaRPr lang="en-US" dirty="0" smtClean="0">
              <a:solidFill>
                <a:srgbClr val="C00000"/>
              </a:solidFill>
              <a:latin typeface="Berlin Sans FB Demi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Seventh graders led the way to success last year.  It’s my job to help YOU be “anchored to achieve” this year.   Follow this plan to:    </a:t>
            </a:r>
          </a:p>
          <a:p>
            <a:r>
              <a:rPr lang="en-US" dirty="0" smtClean="0">
                <a:solidFill>
                  <a:srgbClr val="C00000"/>
                </a:solidFill>
                <a:latin typeface="Berlin Sans FB Demi" pitchFamily="34" charset="0"/>
              </a:rPr>
              <a:t> </a:t>
            </a:r>
          </a:p>
          <a:p>
            <a:r>
              <a:rPr lang="en-US" b="1" u="sng" dirty="0" smtClean="0">
                <a:solidFill>
                  <a:srgbClr val="C00000"/>
                </a:solidFill>
                <a:latin typeface="Berlin Sans FB Demi" pitchFamily="34" charset="0"/>
              </a:rPr>
              <a:t>S</a:t>
            </a:r>
            <a:r>
              <a:rPr lang="en-US" dirty="0" smtClean="0">
                <a:solidFill>
                  <a:srgbClr val="C00000"/>
                </a:solidFill>
                <a:latin typeface="Berlin Sans FB Demi" pitchFamily="34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Berlin Sans FB Demi" pitchFamily="34" charset="0"/>
              </a:rPr>
              <a:t>= STUDIOUS – being studious means setting aside a specific time to study every day.  It also means completing all of your homework assignments and turning them in </a:t>
            </a:r>
            <a:r>
              <a:rPr lang="en-US" i="1" u="sng" dirty="0" smtClean="0">
                <a:solidFill>
                  <a:schemeClr val="accent1"/>
                </a:solidFill>
                <a:latin typeface="Berlin Sans FB Demi" pitchFamily="34" charset="0"/>
              </a:rPr>
              <a:t>before due date.</a:t>
            </a:r>
            <a:r>
              <a:rPr lang="en-US" dirty="0" smtClean="0">
                <a:solidFill>
                  <a:schemeClr val="accent1"/>
                </a:solidFill>
                <a:latin typeface="Berlin Sans FB Demi" pitchFamily="34" charset="0"/>
              </a:rPr>
              <a:t> 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Berlin Sans FB Demi" pitchFamily="34" charset="0"/>
              </a:rPr>
              <a:t> </a:t>
            </a:r>
            <a:endParaRPr lang="en-US" dirty="0" smtClean="0">
              <a:solidFill>
                <a:srgbClr val="C00000"/>
              </a:solidFill>
              <a:latin typeface="Berlin Sans FB Demi" pitchFamily="34" charset="0"/>
            </a:endParaRPr>
          </a:p>
          <a:p>
            <a:r>
              <a:rPr lang="en-US" b="1" u="sng" dirty="0" smtClean="0">
                <a:solidFill>
                  <a:srgbClr val="C00000"/>
                </a:solidFill>
                <a:latin typeface="Berlin Sans FB Demi" pitchFamily="34" charset="0"/>
              </a:rPr>
              <a:t>U</a:t>
            </a:r>
            <a:r>
              <a:rPr lang="en-US" dirty="0" smtClean="0">
                <a:solidFill>
                  <a:srgbClr val="C00000"/>
                </a:solidFill>
                <a:latin typeface="Berlin Sans FB Demi" pitchFamily="34" charset="0"/>
              </a:rPr>
              <a:t> </a:t>
            </a:r>
            <a:r>
              <a:rPr lang="en-US" dirty="0" smtClean="0">
                <a:solidFill>
                  <a:srgbClr val="92D050"/>
                </a:solidFill>
                <a:latin typeface="Berlin Sans FB Demi" pitchFamily="34" charset="0"/>
              </a:rPr>
              <a:t>= UNDERSTANDING – Be understanding with your teachers, peers, parents, and yourself.  This also means taking a hard look at who you are and deciding who you want to become, and then make the changes that are necessary to make it happen </a:t>
            </a:r>
            <a:r>
              <a:rPr lang="en-US" i="1" u="sng" dirty="0" smtClean="0">
                <a:solidFill>
                  <a:srgbClr val="92D050"/>
                </a:solidFill>
                <a:latin typeface="Berlin Sans FB Demi" pitchFamily="34" charset="0"/>
              </a:rPr>
              <a:t>now</a:t>
            </a:r>
            <a:r>
              <a:rPr lang="en-US" dirty="0" smtClean="0">
                <a:solidFill>
                  <a:srgbClr val="92D050"/>
                </a:solidFill>
                <a:latin typeface="Berlin Sans FB Demi" pitchFamily="34" charset="0"/>
              </a:rPr>
              <a:t>. </a:t>
            </a:r>
          </a:p>
          <a:p>
            <a:r>
              <a:rPr lang="en-US" b="1" dirty="0" smtClean="0">
                <a:solidFill>
                  <a:srgbClr val="92D050"/>
                </a:solidFill>
                <a:latin typeface="Berlin Sans FB Demi" pitchFamily="34" charset="0"/>
              </a:rPr>
              <a:t> </a:t>
            </a:r>
            <a:endParaRPr lang="en-US" dirty="0" smtClean="0">
              <a:solidFill>
                <a:srgbClr val="92D050"/>
              </a:solidFill>
              <a:latin typeface="Berlin Sans FB Demi" pitchFamily="34" charset="0"/>
            </a:endParaRPr>
          </a:p>
          <a:p>
            <a:r>
              <a:rPr lang="en-US" b="1" u="sng" dirty="0" smtClean="0">
                <a:solidFill>
                  <a:srgbClr val="C00000"/>
                </a:solidFill>
                <a:latin typeface="Berlin Sans FB Demi" pitchFamily="34" charset="0"/>
              </a:rPr>
              <a:t>C</a:t>
            </a:r>
            <a:r>
              <a:rPr lang="en-US" dirty="0" smtClean="0">
                <a:solidFill>
                  <a:srgbClr val="C00000"/>
                </a:solidFill>
                <a:latin typeface="Berlin Sans FB Demi" pitchFamily="34" charset="0"/>
              </a:rPr>
              <a:t> = </a:t>
            </a:r>
            <a:r>
              <a:rPr lang="en-US" dirty="0" smtClean="0">
                <a:solidFill>
                  <a:srgbClr val="00B050"/>
                </a:solidFill>
                <a:latin typeface="Berlin Sans FB Demi" pitchFamily="34" charset="0"/>
              </a:rPr>
              <a:t>CAUTIOUS – Be cautious about the friends you surround yourself with, the places you choose to go, and the activities in which you participate.  </a:t>
            </a:r>
            <a:r>
              <a:rPr lang="en-US" i="1" u="sng" dirty="0" smtClean="0">
                <a:solidFill>
                  <a:srgbClr val="00B050"/>
                </a:solidFill>
                <a:latin typeface="Berlin Sans FB Demi" pitchFamily="34" charset="0"/>
              </a:rPr>
              <a:t>Use wisdom</a:t>
            </a:r>
            <a:r>
              <a:rPr lang="en-US" i="1" dirty="0" smtClean="0">
                <a:solidFill>
                  <a:srgbClr val="00B050"/>
                </a:solidFill>
                <a:latin typeface="Berlin Sans FB Demi" pitchFamily="34" charset="0"/>
              </a:rPr>
              <a:t>.</a:t>
            </a:r>
            <a:r>
              <a:rPr lang="en-US" dirty="0" smtClean="0">
                <a:solidFill>
                  <a:srgbClr val="00B050"/>
                </a:solidFill>
                <a:latin typeface="Berlin Sans FB Demi" pitchFamily="34" charset="0"/>
              </a:rPr>
              <a:t>   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Berlin Sans FB Demi" pitchFamily="34" charset="0"/>
              </a:rPr>
              <a:t> </a:t>
            </a:r>
            <a:endParaRPr lang="en-US" dirty="0" smtClean="0">
              <a:solidFill>
                <a:srgbClr val="C00000"/>
              </a:solidFill>
              <a:latin typeface="Berlin Sans FB Demi" pitchFamily="34" charset="0"/>
            </a:endParaRPr>
          </a:p>
          <a:p>
            <a:r>
              <a:rPr lang="en-US" b="1" u="sng" dirty="0" smtClean="0">
                <a:solidFill>
                  <a:srgbClr val="C00000"/>
                </a:solidFill>
                <a:latin typeface="Berlin Sans FB Demi" pitchFamily="34" charset="0"/>
              </a:rPr>
              <a:t>C</a:t>
            </a:r>
            <a:r>
              <a:rPr lang="en-US" dirty="0" smtClean="0">
                <a:solidFill>
                  <a:srgbClr val="C00000"/>
                </a:solidFill>
                <a:latin typeface="Berlin Sans FB Demi" pitchFamily="34" charset="0"/>
              </a:rPr>
              <a:t> = </a:t>
            </a:r>
            <a:r>
              <a:rPr lang="en-US" dirty="0" smtClean="0">
                <a:solidFill>
                  <a:srgbClr val="00B0F0"/>
                </a:solidFill>
                <a:latin typeface="Berlin Sans FB Demi" pitchFamily="34" charset="0"/>
              </a:rPr>
              <a:t>CREATIVE – Be creative when completing school projects, like Science Fair and Geography Fair.  Don’t be afraid to try out new ideas.  </a:t>
            </a:r>
            <a:r>
              <a:rPr lang="en-US" i="1" u="sng" dirty="0" smtClean="0">
                <a:solidFill>
                  <a:srgbClr val="00B0F0"/>
                </a:solidFill>
                <a:latin typeface="Berlin Sans FB Demi" pitchFamily="34" charset="0"/>
              </a:rPr>
              <a:t>Be innovative</a:t>
            </a:r>
            <a:r>
              <a:rPr lang="en-US" i="1" dirty="0" smtClean="0">
                <a:solidFill>
                  <a:srgbClr val="00B0F0"/>
                </a:solidFill>
                <a:latin typeface="Berlin Sans FB Demi" pitchFamily="34" charset="0"/>
              </a:rPr>
              <a:t>.</a:t>
            </a:r>
            <a:endParaRPr lang="en-US" dirty="0" smtClean="0">
              <a:solidFill>
                <a:srgbClr val="00B0F0"/>
              </a:solidFill>
              <a:latin typeface="Berlin Sans FB Demi" pitchFamily="34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Berlin Sans FB Demi" pitchFamily="34" charset="0"/>
              </a:rPr>
              <a:t> </a:t>
            </a:r>
            <a:endParaRPr lang="en-US" dirty="0" smtClean="0">
              <a:solidFill>
                <a:srgbClr val="C00000"/>
              </a:solidFill>
              <a:latin typeface="Berlin Sans FB Demi" pitchFamily="34" charset="0"/>
            </a:endParaRPr>
          </a:p>
          <a:p>
            <a:r>
              <a:rPr lang="en-US" b="1" u="sng" dirty="0" smtClean="0">
                <a:solidFill>
                  <a:srgbClr val="C00000"/>
                </a:solidFill>
                <a:latin typeface="Berlin Sans FB Demi" pitchFamily="34" charset="0"/>
              </a:rPr>
              <a:t>E</a:t>
            </a:r>
            <a:r>
              <a:rPr lang="en-US" dirty="0" smtClean="0">
                <a:solidFill>
                  <a:srgbClr val="C00000"/>
                </a:solidFill>
                <a:latin typeface="Berlin Sans FB Demi" pitchFamily="34" charset="0"/>
              </a:rPr>
              <a:t> = </a:t>
            </a:r>
            <a:r>
              <a:rPr lang="en-US" dirty="0" smtClean="0">
                <a:solidFill>
                  <a:srgbClr val="0070C0"/>
                </a:solidFill>
                <a:latin typeface="Berlin Sans FB Demi" pitchFamily="34" charset="0"/>
              </a:rPr>
              <a:t>EXCEED – Exceed your parents and your teachers expectations.  Tap into some of your reserved energy </a:t>
            </a:r>
            <a:r>
              <a:rPr lang="en-US" i="1" u="sng" dirty="0" smtClean="0">
                <a:solidFill>
                  <a:srgbClr val="0070C0"/>
                </a:solidFill>
                <a:latin typeface="Berlin Sans FB Demi" pitchFamily="34" charset="0"/>
              </a:rPr>
              <a:t>daily</a:t>
            </a:r>
            <a:r>
              <a:rPr lang="en-US" dirty="0" smtClean="0">
                <a:solidFill>
                  <a:srgbClr val="0070C0"/>
                </a:solidFill>
                <a:latin typeface="Berlin Sans FB Demi" pitchFamily="34" charset="0"/>
              </a:rPr>
              <a:t>.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Berlin Sans FB Demi" pitchFamily="34" charset="0"/>
              </a:rPr>
              <a:t> </a:t>
            </a:r>
            <a:endParaRPr lang="en-US" dirty="0" smtClean="0">
              <a:solidFill>
                <a:srgbClr val="C00000"/>
              </a:solidFill>
              <a:latin typeface="Berlin Sans FB Demi" pitchFamily="34" charset="0"/>
            </a:endParaRPr>
          </a:p>
          <a:p>
            <a:r>
              <a:rPr lang="en-US" b="1" u="sng" dirty="0" smtClean="0">
                <a:solidFill>
                  <a:srgbClr val="C00000"/>
                </a:solidFill>
                <a:latin typeface="Berlin Sans FB Demi" pitchFamily="34" charset="0"/>
              </a:rPr>
              <a:t>E</a:t>
            </a:r>
            <a:r>
              <a:rPr lang="en-US" dirty="0" smtClean="0">
                <a:solidFill>
                  <a:srgbClr val="C00000"/>
                </a:solidFill>
                <a:latin typeface="Berlin Sans FB Demi" pitchFamily="34" charset="0"/>
              </a:rPr>
              <a:t> = </a:t>
            </a:r>
            <a:r>
              <a:rPr lang="en-US" dirty="0" smtClean="0">
                <a:solidFill>
                  <a:srgbClr val="002060"/>
                </a:solidFill>
                <a:latin typeface="Berlin Sans FB Demi" pitchFamily="34" charset="0"/>
              </a:rPr>
              <a:t>EXCITED – Be excited about </a:t>
            </a:r>
            <a:r>
              <a:rPr lang="en-US" b="1" dirty="0" smtClean="0">
                <a:solidFill>
                  <a:srgbClr val="002060"/>
                </a:solidFill>
                <a:latin typeface="Berlin Sans FB Demi" pitchFamily="34" charset="0"/>
              </a:rPr>
              <a:t>new learning</a:t>
            </a:r>
            <a:r>
              <a:rPr lang="en-US" dirty="0" smtClean="0">
                <a:solidFill>
                  <a:srgbClr val="002060"/>
                </a:solidFill>
                <a:latin typeface="Berlin Sans FB Demi" pitchFamily="34" charset="0"/>
              </a:rPr>
              <a:t>.  Remember, that every day is the first day of the rest of your life.  You will need this stuff </a:t>
            </a:r>
            <a:r>
              <a:rPr lang="en-US" i="1" u="sng" dirty="0" smtClean="0">
                <a:solidFill>
                  <a:srgbClr val="002060"/>
                </a:solidFill>
                <a:latin typeface="Berlin Sans FB Demi" pitchFamily="34" charset="0"/>
              </a:rPr>
              <a:t>sooner than you think</a:t>
            </a:r>
            <a:r>
              <a:rPr lang="en-US" i="1" dirty="0" smtClean="0">
                <a:solidFill>
                  <a:srgbClr val="002060"/>
                </a:solidFill>
                <a:latin typeface="Berlin Sans FB Demi" pitchFamily="34" charset="0"/>
              </a:rPr>
              <a:t>.</a:t>
            </a:r>
            <a:endParaRPr lang="en-US" dirty="0" smtClean="0">
              <a:solidFill>
                <a:srgbClr val="002060"/>
              </a:solidFill>
              <a:latin typeface="Berlin Sans FB Demi" pitchFamily="34" charset="0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Berlin Sans FB Demi" pitchFamily="34" charset="0"/>
              </a:rPr>
              <a:t> </a:t>
            </a:r>
            <a:endParaRPr lang="en-US" dirty="0" smtClean="0">
              <a:solidFill>
                <a:srgbClr val="002060"/>
              </a:solidFill>
              <a:latin typeface="Berlin Sans FB Demi" pitchFamily="34" charset="0"/>
            </a:endParaRPr>
          </a:p>
          <a:p>
            <a:r>
              <a:rPr lang="en-US" b="1" u="sng" dirty="0" smtClean="0">
                <a:solidFill>
                  <a:srgbClr val="C00000"/>
                </a:solidFill>
                <a:latin typeface="Berlin Sans FB Demi" pitchFamily="34" charset="0"/>
              </a:rPr>
              <a:t>D</a:t>
            </a:r>
            <a:r>
              <a:rPr lang="en-US" dirty="0" smtClean="0">
                <a:solidFill>
                  <a:srgbClr val="C00000"/>
                </a:solidFill>
                <a:latin typeface="Berlin Sans FB Demi" pitchFamily="34" charset="0"/>
              </a:rPr>
              <a:t> = </a:t>
            </a:r>
            <a:r>
              <a:rPr lang="en-US" dirty="0" smtClean="0">
                <a:solidFill>
                  <a:srgbClr val="7030A0"/>
                </a:solidFill>
                <a:latin typeface="Berlin Sans FB Demi" pitchFamily="34" charset="0"/>
              </a:rPr>
              <a:t>DETERMINE – First, determine to remain focused on </a:t>
            </a:r>
            <a:r>
              <a:rPr lang="en-US" i="1" u="sng" dirty="0" smtClean="0">
                <a:solidFill>
                  <a:srgbClr val="7030A0"/>
                </a:solidFill>
                <a:latin typeface="Berlin Sans FB Demi" pitchFamily="34" charset="0"/>
              </a:rPr>
              <a:t>academics</a:t>
            </a:r>
            <a:r>
              <a:rPr lang="en-US" dirty="0" smtClean="0">
                <a:solidFill>
                  <a:srgbClr val="7030A0"/>
                </a:solidFill>
                <a:latin typeface="Berlin Sans FB Demi" pitchFamily="34" charset="0"/>
              </a:rPr>
              <a:t>; second, focused on being a good citizen, and last, focused on socializing with new friends. Keep </a:t>
            </a:r>
            <a:r>
              <a:rPr lang="en-US" i="1" u="sng" dirty="0" smtClean="0">
                <a:solidFill>
                  <a:srgbClr val="7030A0"/>
                </a:solidFill>
                <a:latin typeface="Berlin Sans FB Demi" pitchFamily="34" charset="0"/>
              </a:rPr>
              <a:t>first things first</a:t>
            </a:r>
            <a:r>
              <a:rPr lang="en-US" dirty="0" smtClean="0">
                <a:solidFill>
                  <a:srgbClr val="7030A0"/>
                </a:solidFill>
                <a:latin typeface="Berlin Sans FB Demi" pitchFamily="34" charset="0"/>
              </a:rPr>
              <a:t>.         </a:t>
            </a:r>
          </a:p>
          <a:p>
            <a:endParaRPr lang="en-US" dirty="0">
              <a:solidFill>
                <a:srgbClr val="C00000"/>
              </a:solidFill>
              <a:latin typeface="Berlin Sans FB Demi" pitchFamily="34" charset="0"/>
            </a:endParaRPr>
          </a:p>
        </p:txBody>
      </p:sp>
      <p:pic>
        <p:nvPicPr>
          <p:cNvPr id="1026" name="Picture 2" descr="C:\Program Files\Microsoft Office\MEDIA\CAGCAT10\j021221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04800"/>
            <a:ext cx="1746504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b="1" dirty="0" smtClean="0">
                <a:latin typeface="Berlin Sans FB Demi" pitchFamily="34" charset="0"/>
              </a:rPr>
              <a:t>S.O.S. Referral &amp; MATTIE V   </a:t>
            </a:r>
            <a:endParaRPr lang="en-US" sz="4800" b="1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ON THE 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5</a:t>
            </a:r>
            <a:r>
              <a:rPr lang="en-US" baseline="30000" dirty="0" smtClean="0">
                <a:solidFill>
                  <a:srgbClr val="FF0000"/>
                </a:solidFill>
                <a:latin typeface="Berlin Sans FB Demi" pitchFamily="34" charset="0"/>
              </a:rPr>
              <a:t>TH</a:t>
            </a:r>
            <a:r>
              <a:rPr lang="en-US" dirty="0" smtClean="0">
                <a:latin typeface="Berlin Sans FB Demi" pitchFamily="34" charset="0"/>
              </a:rPr>
              <a:t> OFFENSE YOU WILL BE REFERRED TO THE 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STUDENT OPTION FOR SUCCESS </a:t>
            </a:r>
            <a:r>
              <a:rPr lang="en-US" dirty="0" smtClean="0">
                <a:latin typeface="Berlin Sans FB Demi" pitchFamily="34" charset="0"/>
              </a:rPr>
              <a:t>(S.O.S.)  COUNSELING PROGRAM.</a:t>
            </a:r>
          </a:p>
          <a:p>
            <a:r>
              <a:rPr lang="en-US" dirty="0" smtClean="0">
                <a:latin typeface="Berlin Sans FB Demi" pitchFamily="34" charset="0"/>
              </a:rPr>
              <a:t>IF YOU HAVE DECIDED THAT YOU DON’T WANT TO FOCUS ON ACADEMICS AT OCEANWAY, YOU WILL BE REREFFERD TO THE 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HEARING OFFICER </a:t>
            </a:r>
            <a:r>
              <a:rPr lang="en-US" dirty="0" smtClean="0">
                <a:latin typeface="Berlin Sans FB Demi" pitchFamily="34" charset="0"/>
              </a:rPr>
              <a:t>AT 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MATTIE V. ALTERNATIVE SCHOOL</a:t>
            </a:r>
            <a:r>
              <a:rPr lang="en-US" dirty="0" smtClean="0">
                <a:latin typeface="Berlin Sans FB Demi" pitchFamily="34" charset="0"/>
              </a:rPr>
              <a:t>.</a:t>
            </a:r>
          </a:p>
          <a:p>
            <a:endParaRPr lang="en-US" dirty="0"/>
          </a:p>
        </p:txBody>
      </p:sp>
      <p:pic>
        <p:nvPicPr>
          <p:cNvPr id="10242" name="Picture 2" descr="C:\Documents and Settings\Compaq_Administrator\Local Settings\Temporary Internet Files\Content.IE5\E4M0Z6PQ\MCj0411654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495800"/>
            <a:ext cx="1841500" cy="2098675"/>
          </a:xfrm>
          <a:prstGeom prst="rect">
            <a:avLst/>
          </a:prstGeom>
          <a:noFill/>
        </p:spPr>
      </p:pic>
      <p:sp>
        <p:nvSpPr>
          <p:cNvPr id="5" name="Striped Right Arrow 4"/>
          <p:cNvSpPr/>
          <p:nvPr/>
        </p:nvSpPr>
        <p:spPr>
          <a:xfrm>
            <a:off x="1219200" y="4876800"/>
            <a:ext cx="3657600" cy="1524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“I was the reigning queen!”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lu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Berlin Sans FB Demi" pitchFamily="34" charset="0"/>
              </a:rPr>
              <a:t>RECOGNITIONS</a:t>
            </a:r>
            <a:endParaRPr lang="en-US" b="1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2800" b="1" dirty="0" smtClean="0">
                <a:latin typeface="Berlin Sans FB Demi" pitchFamily="34" charset="0"/>
              </a:rPr>
              <a:t>EVERY MONTH WE WILL ASK TEACHERS ON YOUR TEAM TO SUBMIT NAMES TO OUR OFFICE FOR THE FOLLOWING CRITERIA:</a:t>
            </a:r>
          </a:p>
          <a:p>
            <a:pPr lvl="0"/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POLITE </a:t>
            </a:r>
          </a:p>
          <a:p>
            <a:pPr lvl="0"/>
            <a:r>
              <a:rPr lang="en-US" dirty="0" smtClean="0">
                <a:solidFill>
                  <a:srgbClr val="FFC000"/>
                </a:solidFill>
                <a:latin typeface="Berlin Sans FB Demi" pitchFamily="34" charset="0"/>
              </a:rPr>
              <a:t>HELPFUL</a:t>
            </a:r>
          </a:p>
          <a:p>
            <a:pPr lvl="0"/>
            <a:r>
              <a:rPr lang="en-US" dirty="0" smtClean="0">
                <a:solidFill>
                  <a:srgbClr val="00B050"/>
                </a:solidFill>
                <a:latin typeface="Berlin Sans FB Demi" pitchFamily="34" charset="0"/>
              </a:rPr>
              <a:t>ACADEMICALLY MOTIVATED</a:t>
            </a:r>
          </a:p>
          <a:p>
            <a:pPr lvl="0"/>
            <a:r>
              <a:rPr lang="en-US" dirty="0" smtClean="0">
                <a:solidFill>
                  <a:srgbClr val="002060"/>
                </a:solidFill>
                <a:latin typeface="Berlin Sans FB Demi" pitchFamily="34" charset="0"/>
              </a:rPr>
              <a:t>PREPARED</a:t>
            </a:r>
          </a:p>
          <a:p>
            <a:pPr lvl="0"/>
            <a:r>
              <a:rPr lang="en-US" dirty="0" smtClean="0">
                <a:solidFill>
                  <a:srgbClr val="7030A0"/>
                </a:solidFill>
                <a:latin typeface="Berlin Sans FB Demi" pitchFamily="34" charset="0"/>
              </a:rPr>
              <a:t>FOLLOWS CLASS RULES</a:t>
            </a:r>
          </a:p>
          <a:p>
            <a:pPr lvl="0"/>
            <a:r>
              <a:rPr lang="en-US" dirty="0" smtClean="0">
                <a:latin typeface="Berlin Sans FB Demi" pitchFamily="34" charset="0"/>
              </a:rPr>
              <a:t>A GOOD CITIZEN  </a:t>
            </a:r>
          </a:p>
          <a:p>
            <a:endParaRPr lang="en-US" dirty="0"/>
          </a:p>
        </p:txBody>
      </p:sp>
      <p:pic>
        <p:nvPicPr>
          <p:cNvPr id="2050" name="Picture 2" descr="C:\Documents and Settings\churchj\Local Settings\Temporary Internet Files\Content.IE5\JUFB2U5E\MCj023778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7443" y="3505200"/>
            <a:ext cx="2138756" cy="2667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Berlin Sans FB Demi" pitchFamily="34" charset="0"/>
              </a:rPr>
              <a:t>Dress Code Violation Referral Program</a:t>
            </a:r>
            <a:r>
              <a:rPr lang="en-US" sz="3200" dirty="0" smtClean="0">
                <a:latin typeface="Berlin Sans FB Demi" pitchFamily="34" charset="0"/>
              </a:rPr>
              <a:t/>
            </a:r>
            <a:br>
              <a:rPr lang="en-US" sz="3200" dirty="0" smtClean="0">
                <a:latin typeface="Berlin Sans FB Demi" pitchFamily="34" charset="0"/>
              </a:rPr>
            </a:br>
            <a:endParaRPr lang="en-US" sz="3200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endParaRPr lang="en-US" dirty="0" smtClean="0">
              <a:latin typeface="Berlin Sans FB Demi" pitchFamily="34" charset="0"/>
            </a:endParaRPr>
          </a:p>
          <a:p>
            <a:pPr lvl="0"/>
            <a:r>
              <a:rPr lang="en-US" dirty="0" smtClean="0">
                <a:latin typeface="Berlin Sans FB Demi" pitchFamily="34" charset="0"/>
              </a:rPr>
              <a:t>1st period teachers will do a dress code check of their room by 9:45am each morning and send any dress code violators to the House Office with a Dress Code Violation Referral.  </a:t>
            </a:r>
          </a:p>
          <a:p>
            <a:pPr lvl="0"/>
            <a:r>
              <a:rPr lang="en-US" dirty="0" smtClean="0">
                <a:latin typeface="Berlin Sans FB Demi" pitchFamily="34" charset="0"/>
              </a:rPr>
              <a:t>Dress Code Violation Referrals may be issued at anytime during the day (not just 1st period). </a:t>
            </a:r>
          </a:p>
          <a:p>
            <a:pPr lvl="0"/>
            <a:r>
              <a:rPr lang="en-US" b="1" dirty="0" smtClean="0">
                <a:latin typeface="Berlin Sans FB Demi" pitchFamily="34" charset="0"/>
              </a:rPr>
              <a:t>When students arrive at the House Office, an administrator or support staff will process the referral and, depending on the violation, </a:t>
            </a:r>
            <a:r>
              <a:rPr lang="en-US" sz="2500" b="1" dirty="0" smtClean="0">
                <a:latin typeface="Berlin Sans FB Demi" pitchFamily="34" charset="0"/>
              </a:rPr>
              <a:t>make the students call home for new clothes</a:t>
            </a:r>
            <a:r>
              <a:rPr lang="en-US" dirty="0" smtClean="0">
                <a:latin typeface="Berlin Sans FB Demi" pitchFamily="34" charset="0"/>
              </a:rPr>
              <a:t>, </a:t>
            </a:r>
            <a:r>
              <a:rPr lang="en-US" b="1" dirty="0" smtClean="0">
                <a:latin typeface="Berlin Sans FB Demi" pitchFamily="34" charset="0"/>
              </a:rPr>
              <a:t>change into a shirt provided by the school, secure pants at the waist with a belt or rope, etc. If a student changes into a new shirt, the House Office will keep the old shirt and will give it back to the child when the school's t-shirt is returned. The House Office will provide the student with a pass back to class. </a:t>
            </a:r>
          </a:p>
          <a:p>
            <a:pPr lvl="0"/>
            <a:r>
              <a:rPr lang="en-US" sz="3300" b="1" dirty="0" smtClean="0">
                <a:solidFill>
                  <a:srgbClr val="FF0000"/>
                </a:solidFill>
                <a:latin typeface="Berlin Sans FB Demi" pitchFamily="34" charset="0"/>
              </a:rPr>
              <a:t>DCPS General Code of Appearance Policy: </a:t>
            </a:r>
          </a:p>
          <a:p>
            <a:r>
              <a:rPr lang="en-US" dirty="0" smtClean="0">
                <a:latin typeface="Berlin Sans FB Demi" pitchFamily="34" charset="0"/>
              </a:rPr>
              <a:t>                                    </a:t>
            </a:r>
            <a:r>
              <a:rPr lang="en-US" b="1" dirty="0" smtClean="0">
                <a:solidFill>
                  <a:srgbClr val="7030A0"/>
                </a:solidFill>
                <a:latin typeface="Berlin Sans FB Demi" pitchFamily="34" charset="0"/>
              </a:rPr>
              <a:t>  1st Dress Code Offense – Phone call to parent</a:t>
            </a:r>
          </a:p>
          <a:p>
            <a:r>
              <a:rPr lang="en-US" dirty="0" smtClean="0">
                <a:latin typeface="Berlin Sans FB Demi" pitchFamily="34" charset="0"/>
              </a:rPr>
              <a:t>                                      </a:t>
            </a:r>
            <a:r>
              <a:rPr lang="en-US" b="1" dirty="0" smtClean="0">
                <a:solidFill>
                  <a:srgbClr val="002060"/>
                </a:solidFill>
                <a:latin typeface="Berlin Sans FB Demi" pitchFamily="34" charset="0"/>
              </a:rPr>
              <a:t>2nd Dress Code Offense – Phone call and dress code contract</a:t>
            </a:r>
          </a:p>
          <a:p>
            <a:r>
              <a:rPr lang="en-US" dirty="0" smtClean="0">
                <a:latin typeface="Berlin Sans FB Demi" pitchFamily="34" charset="0"/>
              </a:rPr>
              <a:t>                                      </a:t>
            </a:r>
            <a:r>
              <a:rPr lang="en-US" b="1" dirty="0" smtClean="0">
                <a:solidFill>
                  <a:srgbClr val="0070C0"/>
                </a:solidFill>
                <a:latin typeface="Berlin Sans FB Demi" pitchFamily="34" charset="0"/>
              </a:rPr>
              <a:t>3rd Dress Code Offense -- ISS/ASD and parent phone call</a:t>
            </a:r>
          </a:p>
          <a:p>
            <a:r>
              <a:rPr lang="en-US" dirty="0" smtClean="0">
                <a:latin typeface="Berlin Sans FB Demi" pitchFamily="34" charset="0"/>
              </a:rPr>
              <a:t>                                      </a:t>
            </a:r>
            <a:r>
              <a:rPr lang="en-US" b="1" dirty="0" smtClean="0">
                <a:solidFill>
                  <a:srgbClr val="00B0F0"/>
                </a:solidFill>
                <a:latin typeface="Berlin Sans FB Demi" pitchFamily="34" charset="0"/>
              </a:rPr>
              <a:t>4th Dress Code Offense -- Parent conference and parent/child contract</a:t>
            </a:r>
          </a:p>
          <a:p>
            <a:r>
              <a:rPr lang="en-US" dirty="0" smtClean="0">
                <a:latin typeface="Berlin Sans FB Demi" pitchFamily="34" charset="0"/>
              </a:rPr>
              <a:t>                                     </a:t>
            </a:r>
            <a:r>
              <a:rPr lang="en-US" b="1" dirty="0" smtClean="0">
                <a:solidFill>
                  <a:srgbClr val="00B050"/>
                </a:solidFill>
                <a:latin typeface="Berlin Sans FB Demi" pitchFamily="34" charset="0"/>
              </a:rPr>
              <a:t> 5th Dress Code Offense -- Contract violations will be defined as a 2.23 offense </a:t>
            </a:r>
          </a:p>
          <a:p>
            <a:r>
              <a:rPr lang="en-US" dirty="0" smtClean="0">
                <a:latin typeface="Berlin Sans FB Demi" pitchFamily="34" charset="0"/>
              </a:rPr>
              <a:t>                                     </a:t>
            </a:r>
            <a:r>
              <a:rPr lang="en-US" b="1" dirty="0" smtClean="0">
                <a:solidFill>
                  <a:srgbClr val="FFC000"/>
                </a:solidFill>
                <a:latin typeface="Berlin Sans FB Demi" pitchFamily="34" charset="0"/>
              </a:rPr>
              <a:t> </a:t>
            </a:r>
            <a:r>
              <a:rPr lang="en-US" dirty="0" smtClean="0">
                <a:latin typeface="Berlin Sans FB Demi" pitchFamily="34" charset="0"/>
              </a:rPr>
              <a:t>                                   </a:t>
            </a:r>
            <a:r>
              <a:rPr lang="en-US" b="1" dirty="0" smtClean="0">
                <a:solidFill>
                  <a:srgbClr val="C00000"/>
                </a:solidFill>
                <a:latin typeface="Berlin Sans FB Demi" pitchFamily="34" charset="0"/>
              </a:rPr>
              <a:t> </a:t>
            </a:r>
          </a:p>
          <a:p>
            <a:endParaRPr lang="en-US" dirty="0"/>
          </a:p>
        </p:txBody>
      </p:sp>
    </p:spTree>
  </p:cSld>
  <p:clrMapOvr>
    <a:masterClrMapping/>
  </p:clrMapOvr>
  <p:transition>
    <p:zoom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3356" y="838200"/>
            <a:ext cx="7315200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/>
                </a:solidFill>
                <a:latin typeface="Berlin Sans FB Demi" pitchFamily="34" charset="0"/>
              </a:rPr>
              <a:t>DCPS Actions for Tardiness</a:t>
            </a:r>
          </a:p>
          <a:p>
            <a:r>
              <a:rPr lang="en-US" sz="2400" dirty="0" smtClean="0">
                <a:latin typeface="Berlin Sans FB Demi" pitchFamily="34" charset="0"/>
              </a:rPr>
              <a:t>The</a:t>
            </a:r>
            <a:r>
              <a:rPr lang="en-US" sz="2400" dirty="0" smtClean="0">
                <a:solidFill>
                  <a:srgbClr val="FF0000"/>
                </a:solidFill>
                <a:latin typeface="Berlin Sans FB Demi" pitchFamily="34" charset="0"/>
              </a:rPr>
              <a:t> first 3 tardies </a:t>
            </a:r>
            <a:r>
              <a:rPr lang="en-US" sz="2400" dirty="0" smtClean="0">
                <a:latin typeface="Berlin Sans FB Demi" pitchFamily="34" charset="0"/>
              </a:rPr>
              <a:t>are documented and the consequences shall be student notice and a verbal warning by teacher or electronic tracking system.</a:t>
            </a:r>
          </a:p>
          <a:p>
            <a:endParaRPr lang="en-US" sz="2400" dirty="0" smtClean="0">
              <a:latin typeface="Berlin Sans FB Dem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Berlin Sans FB Demi" pitchFamily="34" charset="0"/>
              </a:rPr>
              <a:t>4</a:t>
            </a:r>
            <a:r>
              <a:rPr lang="en-US" sz="2400" baseline="30000" dirty="0" smtClean="0">
                <a:solidFill>
                  <a:srgbClr val="C00000"/>
                </a:solidFill>
                <a:latin typeface="Berlin Sans FB Demi" pitchFamily="34" charset="0"/>
              </a:rPr>
              <a:t>th</a:t>
            </a:r>
            <a:r>
              <a:rPr lang="en-US" sz="2400" dirty="0" smtClean="0">
                <a:solidFill>
                  <a:srgbClr val="C00000"/>
                </a:solidFill>
                <a:latin typeface="Berlin Sans FB Demi" pitchFamily="34" charset="0"/>
              </a:rPr>
              <a:t> Tardy </a:t>
            </a:r>
            <a:r>
              <a:rPr lang="en-US" sz="2400" dirty="0" smtClean="0">
                <a:latin typeface="Berlin Sans FB Demi" pitchFamily="34" charset="0"/>
              </a:rPr>
              <a:t>– teacher warning issued to student of the consequence for the next tardy.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FFC000"/>
                </a:solidFill>
                <a:latin typeface="Berlin Sans FB Demi" pitchFamily="34" charset="0"/>
              </a:rPr>
              <a:t>5</a:t>
            </a:r>
            <a:r>
              <a:rPr lang="en-US" sz="2400" baseline="30000" dirty="0" smtClean="0">
                <a:solidFill>
                  <a:srgbClr val="FFC000"/>
                </a:solidFill>
                <a:latin typeface="Berlin Sans FB Demi" pitchFamily="34" charset="0"/>
              </a:rPr>
              <a:t>th</a:t>
            </a:r>
            <a:r>
              <a:rPr lang="en-US" sz="2400" dirty="0" smtClean="0">
                <a:solidFill>
                  <a:srgbClr val="FFC000"/>
                </a:solidFill>
                <a:latin typeface="Berlin Sans FB Demi" pitchFamily="34" charset="0"/>
              </a:rPr>
              <a:t> Tardy </a:t>
            </a:r>
            <a:r>
              <a:rPr lang="en-US" sz="2400" dirty="0" smtClean="0">
                <a:latin typeface="Berlin Sans FB Demi" pitchFamily="34" charset="0"/>
              </a:rPr>
              <a:t>– tardy contract with student, parent notified with a copy of the contract sent home.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B050"/>
                </a:solidFill>
                <a:latin typeface="Berlin Sans FB Demi" pitchFamily="34" charset="0"/>
              </a:rPr>
              <a:t>6</a:t>
            </a:r>
            <a:r>
              <a:rPr lang="en-US" sz="2400" baseline="30000" dirty="0" smtClean="0">
                <a:solidFill>
                  <a:srgbClr val="00B050"/>
                </a:solidFill>
                <a:latin typeface="Berlin Sans FB Demi" pitchFamily="34" charset="0"/>
              </a:rPr>
              <a:t>th</a:t>
            </a:r>
            <a:r>
              <a:rPr lang="en-US" sz="2400" dirty="0" smtClean="0">
                <a:solidFill>
                  <a:srgbClr val="00B050"/>
                </a:solidFill>
                <a:latin typeface="Berlin Sans FB Demi" pitchFamily="34" charset="0"/>
              </a:rPr>
              <a:t> Tardy </a:t>
            </a:r>
            <a:r>
              <a:rPr lang="en-US" sz="2400" dirty="0" smtClean="0">
                <a:latin typeface="Berlin Sans FB Demi" pitchFamily="34" charset="0"/>
              </a:rPr>
              <a:t>– administrative referral (disciplinary code 1.05 entered into Genesis system.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  <a:latin typeface="Berlin Sans FB Demi" pitchFamily="34" charset="0"/>
              </a:rPr>
              <a:t>7</a:t>
            </a:r>
            <a:r>
              <a:rPr lang="en-US" sz="2400" baseline="30000" dirty="0" smtClean="0">
                <a:solidFill>
                  <a:srgbClr val="0070C0"/>
                </a:solidFill>
                <a:latin typeface="Berlin Sans FB Demi" pitchFamily="34" charset="0"/>
              </a:rPr>
              <a:t>th</a:t>
            </a:r>
            <a:r>
              <a:rPr lang="en-US" sz="2400" dirty="0" smtClean="0">
                <a:solidFill>
                  <a:srgbClr val="0070C0"/>
                </a:solidFill>
                <a:latin typeface="Berlin Sans FB Demi" pitchFamily="34" charset="0"/>
              </a:rPr>
              <a:t> Tardy </a:t>
            </a:r>
            <a:r>
              <a:rPr lang="en-US" sz="2400" dirty="0" smtClean="0">
                <a:latin typeface="Berlin Sans FB Demi" pitchFamily="34" charset="0"/>
              </a:rPr>
              <a:t>– administrative referral and formal consequences (ASD, cafeteria duty, etc.).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7030A0"/>
                </a:solidFill>
                <a:latin typeface="Berlin Sans FB Demi" pitchFamily="34" charset="0"/>
              </a:rPr>
              <a:t>8</a:t>
            </a:r>
            <a:r>
              <a:rPr lang="en-US" sz="2400" baseline="30000" dirty="0" smtClean="0">
                <a:solidFill>
                  <a:srgbClr val="7030A0"/>
                </a:solidFill>
                <a:latin typeface="Berlin Sans FB Demi" pitchFamily="34" charset="0"/>
              </a:rPr>
              <a:t>th</a:t>
            </a:r>
            <a:r>
              <a:rPr lang="en-US" sz="2400" dirty="0" smtClean="0">
                <a:solidFill>
                  <a:srgbClr val="7030A0"/>
                </a:solidFill>
                <a:latin typeface="Berlin Sans FB Demi" pitchFamily="34" charset="0"/>
              </a:rPr>
              <a:t> Tardy </a:t>
            </a:r>
            <a:r>
              <a:rPr lang="en-US" sz="2400" dirty="0" smtClean="0">
                <a:latin typeface="Berlin Sans FB Demi" pitchFamily="34" charset="0"/>
              </a:rPr>
              <a:t>– administrative referral and disciplinary action as outlined in the SCC </a:t>
            </a:r>
            <a:r>
              <a:rPr lang="en-US" sz="1050" dirty="0" smtClean="0">
                <a:latin typeface="Berlin Sans FB Demi" pitchFamily="34" charset="0"/>
              </a:rPr>
              <a:t>(Student Code of Conduct)   </a:t>
            </a:r>
            <a:endParaRPr lang="en-US" sz="1050" dirty="0">
              <a:latin typeface="Berlin Sans FB Demi" pitchFamily="34" charset="0"/>
            </a:endParaRPr>
          </a:p>
        </p:txBody>
      </p:sp>
    </p:spTree>
  </p:cSld>
  <p:clrMapOvr>
    <a:masterClrMapping/>
  </p:clrMapOvr>
  <p:transition>
    <p:wheel spokes="3"/>
    <p:sndAc>
      <p:stSnd>
        <p:snd r:embed="rId2" name="breeze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Berlin Sans FB Demi" pitchFamily="34" charset="0"/>
              </a:rPr>
              <a:t>Dismissal Procedures</a:t>
            </a:r>
            <a:endParaRPr lang="en-US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The school day ends at 4:00 o’clock, however  when you hear the announcement regarding dismissal, you must </a:t>
            </a:r>
            <a:r>
              <a:rPr lang="en-US" b="1" i="1" u="sng" dirty="0" smtClean="0">
                <a:latin typeface="Berlin Sans FB Demi" pitchFamily="34" charset="0"/>
              </a:rPr>
              <a:t>wait</a:t>
            </a:r>
            <a:r>
              <a:rPr lang="en-US" dirty="0" smtClean="0">
                <a:latin typeface="Berlin Sans FB Demi" pitchFamily="34" charset="0"/>
              </a:rPr>
              <a:t>  for your teacher to escort you to your area of departure.  For safety reasons, please </a:t>
            </a:r>
            <a:r>
              <a:rPr lang="en-US" b="1" i="1" u="sng" dirty="0" smtClean="0">
                <a:latin typeface="Berlin Sans FB Demi" pitchFamily="34" charset="0"/>
              </a:rPr>
              <a:t>do not</a:t>
            </a:r>
            <a:r>
              <a:rPr lang="en-US" dirty="0" smtClean="0">
                <a:latin typeface="Berlin Sans FB Demi" pitchFamily="34" charset="0"/>
              </a:rPr>
              <a:t> run ahead of your teacher to the bus loading zone and car riders area.  </a:t>
            </a:r>
          </a:p>
        </p:txBody>
      </p:sp>
      <p:pic>
        <p:nvPicPr>
          <p:cNvPr id="1028" name="Picture 4" descr="C:\Program Files\Microsoft Office\MEDIA\CAGCAT10\j018332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190998" y="3962400"/>
            <a:ext cx="2666999" cy="22098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3100" b="1" dirty="0" smtClean="0">
                <a:latin typeface="Berlin Sans FB Demi" pitchFamily="34" charset="0"/>
              </a:rPr>
              <a:t>INTRODUCTION </a:t>
            </a:r>
            <a:r>
              <a:rPr lang="en-US" sz="3100" b="1" dirty="0">
                <a:latin typeface="Berlin Sans FB Demi" pitchFamily="34" charset="0"/>
              </a:rPr>
              <a:t>– MS. MOORE, Office Manager</a:t>
            </a:r>
            <a:r>
              <a:rPr lang="en-US" sz="3100" dirty="0"/>
              <a:t/>
            </a:r>
            <a:br>
              <a:rPr lang="en-US" sz="3100" dirty="0"/>
            </a:br>
            <a:endParaRPr lang="en-US" sz="31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1"/>
            <a:ext cx="7696200" cy="4495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erlin Sans FB Demi" pitchFamily="34" charset="0"/>
              </a:rPr>
              <a:t>The Go To Person for: </a:t>
            </a:r>
          </a:p>
          <a:p>
            <a:r>
              <a:rPr lang="en-US" dirty="0" smtClean="0">
                <a:latin typeface="Berlin Sans FB Demi" pitchFamily="34" charset="0"/>
              </a:rPr>
              <a:t>Medical Needs</a:t>
            </a:r>
          </a:p>
          <a:p>
            <a:r>
              <a:rPr lang="en-US" dirty="0" smtClean="0">
                <a:latin typeface="Berlin Sans FB Demi" pitchFamily="34" charset="0"/>
              </a:rPr>
              <a:t>Tardy Slips</a:t>
            </a:r>
          </a:p>
          <a:p>
            <a:r>
              <a:rPr lang="en-US" dirty="0" smtClean="0">
                <a:latin typeface="Berlin Sans FB Demi" pitchFamily="34" charset="0"/>
              </a:rPr>
              <a:t>Accidents</a:t>
            </a:r>
          </a:p>
          <a:p>
            <a:r>
              <a:rPr lang="en-US" dirty="0" smtClean="0">
                <a:latin typeface="Berlin Sans FB Demi" pitchFamily="34" charset="0"/>
              </a:rPr>
              <a:t>Snacks </a:t>
            </a:r>
            <a:r>
              <a:rPr lang="en-US" dirty="0" smtClean="0">
                <a:latin typeface="Berlin Sans FB Demi" pitchFamily="34" charset="0"/>
                <a:sym typeface="Wingdings" pitchFamily="2" charset="2"/>
              </a:rPr>
              <a:t></a:t>
            </a:r>
            <a:r>
              <a:rPr lang="en-US" dirty="0" smtClean="0">
                <a:latin typeface="Berlin Sans FB Demi" pitchFamily="34" charset="0"/>
              </a:rPr>
              <a:t> </a:t>
            </a:r>
          </a:p>
          <a:p>
            <a:r>
              <a:rPr lang="en-US" dirty="0" smtClean="0">
                <a:latin typeface="Berlin Sans FB Demi" pitchFamily="34" charset="0"/>
              </a:rPr>
              <a:t>Telephone Use</a:t>
            </a:r>
          </a:p>
          <a:p>
            <a:r>
              <a:rPr lang="en-US" dirty="0" smtClean="0">
                <a:latin typeface="Berlin Sans FB Demi" pitchFamily="34" charset="0"/>
              </a:rPr>
              <a:t>Sympathy </a:t>
            </a:r>
          </a:p>
        </p:txBody>
      </p:sp>
      <p:pic>
        <p:nvPicPr>
          <p:cNvPr id="2058" name="Picture 10" descr="C:\Documents and Settings\Compaq_Administrator\Local Settings\Temporary Internet Files\Content.IE5\H498975R\MCj0441539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981200"/>
            <a:ext cx="41148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Berlin Sans FB Demi" pitchFamily="34" charset="0"/>
              </a:rPr>
              <a:t>7</a:t>
            </a:r>
            <a:r>
              <a:rPr lang="en-US" baseline="30000" dirty="0" smtClean="0">
                <a:latin typeface="Berlin Sans FB Demi" pitchFamily="34" charset="0"/>
              </a:rPr>
              <a:t>th</a:t>
            </a:r>
            <a:r>
              <a:rPr lang="en-US" dirty="0" smtClean="0">
                <a:latin typeface="Berlin Sans FB Demi" pitchFamily="34" charset="0"/>
              </a:rPr>
              <a:t> Grade – Great Start!   </a:t>
            </a:r>
            <a:endParaRPr lang="en-US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Berlin Sans FB Demi" pitchFamily="34" charset="0"/>
              </a:rPr>
              <a:t>“WHERE THE PATH TO LEARNING SHINES BRIGHTLY FOR ALL WHO ENTER!”</a:t>
            </a:r>
          </a:p>
          <a:p>
            <a:pPr algn="ctr"/>
            <a:endParaRPr lang="en-US" sz="3200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  <p:pic>
        <p:nvPicPr>
          <p:cNvPr id="3075" name="Picture 3" descr="C:\Documents and Settings\churchj\Local Settings\Temporary Internet Files\Content.IE5\JUFB2U5E\MPj040722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048000"/>
            <a:ext cx="4114800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  <p:sndAc>
      <p:stSnd>
        <p:snd r:embed="rId2" name="breeze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 </a:t>
            </a:r>
            <a:r>
              <a:rPr lang="en-US" b="1" dirty="0" smtClean="0"/>
              <a:t> </a:t>
            </a:r>
            <a:r>
              <a:rPr lang="en-US" sz="4900" b="1" dirty="0" smtClean="0">
                <a:latin typeface="Berlin Sans FB Demi" pitchFamily="34" charset="0"/>
              </a:rPr>
              <a:t>TEAM NAMES: </a:t>
            </a:r>
            <a:r>
              <a:rPr lang="en-US" sz="4900" dirty="0">
                <a:latin typeface="Berlin Sans FB Demi" pitchFamily="34" charset="0"/>
              </a:rPr>
              <a:t/>
            </a:r>
            <a:br>
              <a:rPr lang="en-US" sz="4900" dirty="0">
                <a:latin typeface="Berlin Sans FB Demi" pitchFamily="34" charset="0"/>
              </a:rPr>
            </a:br>
            <a:endParaRPr lang="en-US" sz="4900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b="1" u="sng" dirty="0" smtClean="0">
                <a:latin typeface="Berlin Sans FB Demi" pitchFamily="34" charset="0"/>
              </a:rPr>
              <a:t>THE </a:t>
            </a:r>
            <a:r>
              <a:rPr lang="en-US" b="1" u="sng" dirty="0">
                <a:latin typeface="Berlin Sans FB Demi" pitchFamily="34" charset="0"/>
              </a:rPr>
              <a:t>EXPEDITIONERS  </a:t>
            </a:r>
            <a:endParaRPr lang="en-US" dirty="0">
              <a:latin typeface="Berlin Sans FB Demi" pitchFamily="34" charset="0"/>
            </a:endParaRPr>
          </a:p>
          <a:p>
            <a:r>
              <a:rPr lang="en-US" dirty="0" smtClean="0">
                <a:latin typeface="Berlin Sans FB Demi" pitchFamily="34" charset="0"/>
              </a:rPr>
              <a:t>Ms. Green                                              </a:t>
            </a:r>
            <a:endParaRPr lang="en-US" dirty="0">
              <a:latin typeface="Berlin Sans FB Demi" pitchFamily="34" charset="0"/>
            </a:endParaRPr>
          </a:p>
          <a:p>
            <a:r>
              <a:rPr lang="en-US" dirty="0" smtClean="0">
                <a:latin typeface="Berlin Sans FB Demi" pitchFamily="34" charset="0"/>
              </a:rPr>
              <a:t>Mr</a:t>
            </a:r>
            <a:r>
              <a:rPr lang="en-US" dirty="0">
                <a:latin typeface="Berlin Sans FB Demi" pitchFamily="34" charset="0"/>
              </a:rPr>
              <a:t>. Davis</a:t>
            </a:r>
          </a:p>
          <a:p>
            <a:r>
              <a:rPr lang="en-US" dirty="0" smtClean="0">
                <a:latin typeface="Berlin Sans FB Demi" pitchFamily="34" charset="0"/>
              </a:rPr>
              <a:t>Ms</a:t>
            </a:r>
            <a:r>
              <a:rPr lang="en-US" dirty="0">
                <a:latin typeface="Berlin Sans FB Demi" pitchFamily="34" charset="0"/>
              </a:rPr>
              <a:t>. Timmons</a:t>
            </a:r>
          </a:p>
          <a:p>
            <a:r>
              <a:rPr lang="en-US" dirty="0" smtClean="0">
                <a:latin typeface="Berlin Sans FB Demi" pitchFamily="34" charset="0"/>
              </a:rPr>
              <a:t>Ms</a:t>
            </a:r>
            <a:r>
              <a:rPr lang="en-US" dirty="0">
                <a:latin typeface="Berlin Sans FB Demi" pitchFamily="34" charset="0"/>
              </a:rPr>
              <a:t>. Lawrence </a:t>
            </a:r>
          </a:p>
          <a:p>
            <a:endParaRPr lang="en-US" dirty="0"/>
          </a:p>
        </p:txBody>
      </p:sp>
      <p:pic>
        <p:nvPicPr>
          <p:cNvPr id="5" name="Picture 4" descr="Sailing Ship.jpg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1" y="1524000"/>
            <a:ext cx="4648200" cy="4267200"/>
          </a:xfrm>
          <a:prstGeom prst="rect">
            <a:avLst/>
          </a:prstGeom>
        </p:spPr>
      </p:pic>
    </p:spTree>
  </p:cSld>
  <p:clrMapOvr>
    <a:masterClrMapping/>
  </p:clrMapOvr>
  <p:transition>
    <p:pull dir="ru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>
                <a:latin typeface="Berlin Sans FB Demi" pitchFamily="34" charset="0"/>
              </a:rPr>
              <a:t>THE DISCOVERERS TEAM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Ms</a:t>
            </a:r>
            <a:r>
              <a:rPr lang="en-US" dirty="0">
                <a:latin typeface="Berlin Sans FB Demi" pitchFamily="34" charset="0"/>
              </a:rPr>
              <a:t>. </a:t>
            </a:r>
            <a:r>
              <a:rPr lang="en-US" dirty="0" smtClean="0">
                <a:latin typeface="Berlin Sans FB Demi" pitchFamily="34" charset="0"/>
              </a:rPr>
              <a:t>Stinson</a:t>
            </a:r>
            <a:endParaRPr lang="en-US" dirty="0">
              <a:latin typeface="Berlin Sans FB Demi" pitchFamily="34" charset="0"/>
            </a:endParaRPr>
          </a:p>
          <a:p>
            <a:r>
              <a:rPr lang="en-US" dirty="0">
                <a:latin typeface="Berlin Sans FB Demi" pitchFamily="34" charset="0"/>
              </a:rPr>
              <a:t>Mr. McDonald</a:t>
            </a:r>
          </a:p>
          <a:p>
            <a:r>
              <a:rPr lang="en-US" dirty="0">
                <a:latin typeface="Berlin Sans FB Demi" pitchFamily="34" charset="0"/>
              </a:rPr>
              <a:t>Ms. Stevens</a:t>
            </a:r>
          </a:p>
          <a:p>
            <a:r>
              <a:rPr lang="en-US" dirty="0">
                <a:latin typeface="Berlin Sans FB Demi" pitchFamily="34" charset="0"/>
              </a:rPr>
              <a:t>Mr. Rogers </a:t>
            </a:r>
          </a:p>
          <a:p>
            <a:endParaRPr lang="en-US" dirty="0"/>
          </a:p>
        </p:txBody>
      </p:sp>
      <p:pic>
        <p:nvPicPr>
          <p:cNvPr id="5" name="Picture 4" descr="Sailing Ship.jpg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1676400"/>
            <a:ext cx="3886200" cy="4191000"/>
          </a:xfrm>
          <a:prstGeom prst="rect">
            <a:avLst/>
          </a:prstGeom>
        </p:spPr>
      </p:pic>
    </p:spTree>
  </p:cSld>
  <p:clrMapOvr>
    <a:masterClrMapping/>
  </p:clrMapOvr>
  <p:transition>
    <p:wheel spokes="2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466088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>
                <a:latin typeface="Berlin Sans FB Demi" pitchFamily="34" charset="0"/>
              </a:rPr>
              <a:t>THE MARINERS TEAM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latin typeface="Berlin Sans FB Demi" pitchFamily="34" charset="0"/>
              </a:rPr>
              <a:t>Ms</a:t>
            </a:r>
            <a:r>
              <a:rPr lang="en-US" dirty="0">
                <a:latin typeface="Berlin Sans FB Demi" pitchFamily="34" charset="0"/>
              </a:rPr>
              <a:t>. Schaeffer</a:t>
            </a:r>
          </a:p>
          <a:p>
            <a:r>
              <a:rPr lang="en-US" dirty="0">
                <a:latin typeface="Berlin Sans FB Demi" pitchFamily="34" charset="0"/>
              </a:rPr>
              <a:t>Mr. Varga</a:t>
            </a:r>
          </a:p>
          <a:p>
            <a:r>
              <a:rPr lang="en-US" dirty="0">
                <a:latin typeface="Berlin Sans FB Demi" pitchFamily="34" charset="0"/>
              </a:rPr>
              <a:t>Mr. T. Williams</a:t>
            </a:r>
          </a:p>
          <a:p>
            <a:r>
              <a:rPr lang="en-US" dirty="0">
                <a:latin typeface="Berlin Sans FB Demi" pitchFamily="34" charset="0"/>
              </a:rPr>
              <a:t>Ms. </a:t>
            </a:r>
            <a:r>
              <a:rPr lang="en-US" dirty="0" smtClean="0">
                <a:latin typeface="Berlin Sans FB Demi" pitchFamily="34" charset="0"/>
              </a:rPr>
              <a:t>Coleman</a:t>
            </a:r>
            <a:endParaRPr lang="en-US" dirty="0">
              <a:latin typeface="Berlin Sans FB Demi" pitchFamily="34" charset="0"/>
            </a:endParaRPr>
          </a:p>
          <a:p>
            <a:endParaRPr lang="en-US" dirty="0"/>
          </a:p>
        </p:txBody>
      </p:sp>
      <p:pic>
        <p:nvPicPr>
          <p:cNvPr id="5122" name="Picture 2" descr="C:\Documents and Settings\Compaq_Administrator\Local Settings\Temporary Internet Files\Content.IE5\2GC8RCIB\MPj0432792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290294"/>
            <a:ext cx="3809999" cy="442470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466088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u="sng" dirty="0" smtClean="0">
                <a:latin typeface="Berlin Sans FB Demi" pitchFamily="34" charset="0"/>
              </a:rPr>
              <a:t>SUPPORT </a:t>
            </a:r>
            <a:r>
              <a:rPr lang="en-US" b="1" u="sng" dirty="0">
                <a:latin typeface="Berlin Sans FB Demi" pitchFamily="34" charset="0"/>
              </a:rPr>
              <a:t>TEAM TEACHERS </a:t>
            </a:r>
            <a:r>
              <a:rPr lang="en-US" b="1" u="sng" dirty="0" smtClean="0">
                <a:latin typeface="Berlin Sans FB Demi" pitchFamily="34" charset="0"/>
              </a:rPr>
              <a:t>:</a:t>
            </a:r>
            <a:r>
              <a:rPr lang="en-US" u="sng" dirty="0">
                <a:latin typeface="Berlin Sans FB Demi" pitchFamily="34" charset="0"/>
              </a:rPr>
              <a:t/>
            </a:r>
            <a:br>
              <a:rPr lang="en-US" u="sng" dirty="0">
                <a:latin typeface="Berlin Sans FB Demi" pitchFamily="34" charset="0"/>
              </a:rPr>
            </a:br>
            <a:endParaRPr lang="en-US" u="sng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Berlin Sans FB Demi" pitchFamily="34" charset="0"/>
              </a:rPr>
              <a:t>Ms. McClendon – Rd 180</a:t>
            </a:r>
          </a:p>
          <a:p>
            <a:r>
              <a:rPr lang="en-US" dirty="0" smtClean="0">
                <a:latin typeface="Berlin Sans FB Demi" pitchFamily="34" charset="0"/>
              </a:rPr>
              <a:t>Mr</a:t>
            </a:r>
            <a:r>
              <a:rPr lang="en-US" dirty="0">
                <a:latin typeface="Berlin Sans FB Demi" pitchFamily="34" charset="0"/>
              </a:rPr>
              <a:t>. Franklin – IM</a:t>
            </a:r>
          </a:p>
          <a:p>
            <a:r>
              <a:rPr lang="en-US" dirty="0" smtClean="0">
                <a:latin typeface="Berlin Sans FB Demi" pitchFamily="34" charset="0"/>
              </a:rPr>
              <a:t>Dr</a:t>
            </a:r>
            <a:r>
              <a:rPr lang="en-US" dirty="0">
                <a:latin typeface="Berlin Sans FB Demi" pitchFamily="34" charset="0"/>
              </a:rPr>
              <a:t>. </a:t>
            </a:r>
            <a:r>
              <a:rPr lang="en-US" dirty="0" smtClean="0">
                <a:latin typeface="Berlin Sans FB Demi" pitchFamily="34" charset="0"/>
              </a:rPr>
              <a:t> Fenning – Self Contained</a:t>
            </a:r>
            <a:endParaRPr lang="en-US" dirty="0">
              <a:latin typeface="Berlin Sans FB Demi" pitchFamily="34" charset="0"/>
            </a:endParaRPr>
          </a:p>
          <a:p>
            <a:r>
              <a:rPr lang="en-US" dirty="0">
                <a:latin typeface="Berlin Sans FB Demi" pitchFamily="34" charset="0"/>
              </a:rPr>
              <a:t>Ms. Hutchinson – </a:t>
            </a:r>
            <a:r>
              <a:rPr lang="en-US" dirty="0" smtClean="0">
                <a:latin typeface="Berlin Sans FB Demi" pitchFamily="34" charset="0"/>
              </a:rPr>
              <a:t>Inclusion Teacher</a:t>
            </a:r>
            <a:endParaRPr lang="en-US" dirty="0">
              <a:latin typeface="Berlin Sans FB Demi" pitchFamily="34" charset="0"/>
            </a:endParaRPr>
          </a:p>
          <a:p>
            <a:r>
              <a:rPr lang="en-US" dirty="0">
                <a:latin typeface="Berlin Sans FB Demi" pitchFamily="34" charset="0"/>
              </a:rPr>
              <a:t>Mr. Jimenez – PE</a:t>
            </a:r>
          </a:p>
          <a:p>
            <a:r>
              <a:rPr lang="en-US" dirty="0">
                <a:latin typeface="Berlin Sans FB Demi" pitchFamily="34" charset="0"/>
              </a:rPr>
              <a:t>Ms. Kelly – </a:t>
            </a:r>
            <a:r>
              <a:rPr lang="en-US" dirty="0" smtClean="0">
                <a:latin typeface="Berlin Sans FB Demi" pitchFamily="34" charset="0"/>
              </a:rPr>
              <a:t>Health/P.E.</a:t>
            </a:r>
            <a:endParaRPr lang="en-US" dirty="0">
              <a:latin typeface="Berlin Sans FB Demi" pitchFamily="34" charset="0"/>
            </a:endParaRPr>
          </a:p>
          <a:p>
            <a:r>
              <a:rPr lang="en-US" dirty="0">
                <a:latin typeface="Berlin Sans FB Demi" pitchFamily="34" charset="0"/>
              </a:rPr>
              <a:t>Ms. Lahey – Drama</a:t>
            </a:r>
          </a:p>
          <a:p>
            <a:r>
              <a:rPr lang="en-US" dirty="0">
                <a:latin typeface="Berlin Sans FB Demi" pitchFamily="34" charset="0"/>
              </a:rPr>
              <a:t>Ms. Harville – Media</a:t>
            </a:r>
          </a:p>
          <a:p>
            <a:r>
              <a:rPr lang="en-US" dirty="0">
                <a:latin typeface="Berlin Sans FB Demi" pitchFamily="34" charset="0"/>
              </a:rPr>
              <a:t>Ms. </a:t>
            </a:r>
            <a:r>
              <a:rPr lang="en-US" dirty="0" smtClean="0">
                <a:latin typeface="Berlin Sans FB Demi" pitchFamily="34" charset="0"/>
              </a:rPr>
              <a:t>Cinotti - Spanish</a:t>
            </a:r>
            <a:endParaRPr lang="en-US" dirty="0">
              <a:latin typeface="Berlin Sans FB Demi" pitchFamily="34" charset="0"/>
            </a:endParaRPr>
          </a:p>
          <a:p>
            <a:endParaRPr lang="en-US" dirty="0">
              <a:latin typeface="Berlin Sans FB Demi" pitchFamily="34" charset="0"/>
            </a:endParaRPr>
          </a:p>
        </p:txBody>
      </p:sp>
      <p:pic>
        <p:nvPicPr>
          <p:cNvPr id="1026" name="Picture 2" descr="C:\Documents and Settings\churchj\Local Settings\Temporary Internet Files\Content.IE5\JUFB2U5E\MC90006032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057400"/>
            <a:ext cx="2438400" cy="33528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9611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>EXPECTATIONS</a:t>
            </a:r>
            <a:endParaRPr lang="en-US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Berlin Sans FB Demi" pitchFamily="34" charset="0"/>
              </a:rPr>
              <a:t>Hallway </a:t>
            </a:r>
            <a:r>
              <a:rPr lang="en-US" dirty="0" smtClean="0">
                <a:latin typeface="Berlin Sans FB Demi" pitchFamily="34" charset="0"/>
              </a:rPr>
              <a:t>Behavior – Walk to your 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RIGHT</a:t>
            </a:r>
            <a:r>
              <a:rPr lang="en-US" b="1" dirty="0" smtClean="0">
                <a:solidFill>
                  <a:srgbClr val="FF0000"/>
                </a:solidFill>
                <a:latin typeface="Berlin Sans FB Demi" pitchFamily="34" charset="0"/>
              </a:rPr>
              <a:t> </a:t>
            </a:r>
            <a:r>
              <a:rPr lang="en-US" b="1" dirty="0" smtClean="0">
                <a:latin typeface="Berlin Sans FB Demi" pitchFamily="34" charset="0"/>
              </a:rPr>
              <a:t>at all times.</a:t>
            </a:r>
            <a:endParaRPr lang="en-US" b="1" dirty="0">
              <a:latin typeface="Berlin Sans FB Demi" pitchFamily="34" charset="0"/>
            </a:endParaRPr>
          </a:p>
          <a:p>
            <a:r>
              <a:rPr lang="en-US" b="1" dirty="0">
                <a:latin typeface="Berlin Sans FB Demi" pitchFamily="34" charset="0"/>
              </a:rPr>
              <a:t>Report to </a:t>
            </a:r>
            <a:r>
              <a:rPr lang="en-US" b="1" dirty="0" smtClean="0">
                <a:latin typeface="Berlin Sans FB Demi" pitchFamily="34" charset="0"/>
              </a:rPr>
              <a:t>your holding area </a:t>
            </a:r>
            <a:r>
              <a:rPr lang="en-US" b="1" dirty="0" smtClean="0">
                <a:solidFill>
                  <a:srgbClr val="FF0000"/>
                </a:solidFill>
                <a:latin typeface="Berlin Sans FB Demi" pitchFamily="34" charset="0"/>
              </a:rPr>
              <a:t>(GYM)</a:t>
            </a:r>
            <a:r>
              <a:rPr lang="en-US" b="1" dirty="0" smtClean="0">
                <a:latin typeface="Berlin Sans FB Demi" pitchFamily="34" charset="0"/>
              </a:rPr>
              <a:t> when you enter the building in the mornings.</a:t>
            </a:r>
          </a:p>
          <a:p>
            <a:r>
              <a:rPr lang="en-US" b="1" dirty="0" smtClean="0">
                <a:latin typeface="Berlin Sans FB Demi" pitchFamily="34" charset="0"/>
              </a:rPr>
              <a:t>Follow Student Code of Conduct regarding: </a:t>
            </a:r>
            <a:r>
              <a:rPr lang="en-US" b="1" dirty="0" smtClean="0">
                <a:solidFill>
                  <a:srgbClr val="FF0000"/>
                </a:solidFill>
                <a:latin typeface="Berlin Sans FB Demi" pitchFamily="34" charset="0"/>
              </a:rPr>
              <a:t>behavior, dress code, tardiness, and grading policy.     </a:t>
            </a:r>
          </a:p>
          <a:p>
            <a:r>
              <a:rPr lang="en-US" b="1" dirty="0" smtClean="0">
                <a:latin typeface="Berlin Sans FB Demi" pitchFamily="34" charset="0"/>
              </a:rPr>
              <a:t>Follow </a:t>
            </a:r>
            <a:r>
              <a:rPr lang="en-US" b="1" dirty="0" smtClean="0">
                <a:solidFill>
                  <a:srgbClr val="FF0000"/>
                </a:solidFill>
                <a:latin typeface="Berlin Sans FB Demi" pitchFamily="34" charset="0"/>
              </a:rPr>
              <a:t>ALL</a:t>
            </a:r>
            <a:r>
              <a:rPr lang="en-US" b="1" dirty="0" smtClean="0">
                <a:latin typeface="Berlin Sans FB Demi" pitchFamily="34" charset="0"/>
              </a:rPr>
              <a:t> school rules.</a:t>
            </a:r>
          </a:p>
          <a:p>
            <a:r>
              <a:rPr lang="en-US" b="1" dirty="0" smtClean="0">
                <a:latin typeface="Berlin Sans FB Demi" pitchFamily="34" charset="0"/>
              </a:rPr>
              <a:t>Develop a good routine: </a:t>
            </a:r>
            <a:r>
              <a:rPr lang="en-US" b="1" dirty="0" smtClean="0">
                <a:solidFill>
                  <a:srgbClr val="FF0000"/>
                </a:solidFill>
                <a:latin typeface="Berlin Sans FB Demi" pitchFamily="34" charset="0"/>
              </a:rPr>
              <a:t>school work, social time, proper rest = SUCCESS.</a:t>
            </a:r>
            <a:r>
              <a:rPr lang="en-US" b="1" dirty="0" smtClean="0">
                <a:latin typeface="Berlin Sans FB Demi" pitchFamily="34" charset="0"/>
              </a:rPr>
              <a:t>    </a:t>
            </a:r>
            <a:endParaRPr lang="en-US" b="1" dirty="0">
              <a:latin typeface="Berlin Sans FB Dem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>
    <p:wheel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en-US" sz="4800" b="1" u="sng" dirty="0">
                <a:latin typeface="Berlin Sans FB Demi" pitchFamily="34" charset="0"/>
              </a:rPr>
              <a:t>Classroom Behavior</a:t>
            </a:r>
            <a:endParaRPr lang="en-US" sz="4800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95800"/>
          </a:xfrm>
        </p:spPr>
        <p:txBody>
          <a:bodyPr/>
          <a:lstStyle/>
          <a:p>
            <a:r>
              <a:rPr lang="en-US" sz="3600" dirty="0">
                <a:latin typeface="Berlin Sans FB Demi" pitchFamily="34" charset="0"/>
              </a:rPr>
              <a:t>Follow your </a:t>
            </a:r>
            <a:r>
              <a:rPr lang="en-US" sz="3600" dirty="0" smtClean="0">
                <a:latin typeface="Berlin Sans FB Demi" pitchFamily="34" charset="0"/>
              </a:rPr>
              <a:t>teachers’ </a:t>
            </a:r>
            <a:r>
              <a:rPr lang="en-US" sz="3600" dirty="0">
                <a:latin typeface="Berlin Sans FB Demi" pitchFamily="34" charset="0"/>
              </a:rPr>
              <a:t>rituals and </a:t>
            </a:r>
            <a:r>
              <a:rPr lang="en-US" sz="3600" dirty="0" smtClean="0">
                <a:latin typeface="Berlin Sans FB Demi" pitchFamily="34" charset="0"/>
              </a:rPr>
              <a:t>routines, </a:t>
            </a:r>
            <a:r>
              <a:rPr lang="en-US" dirty="0">
                <a:latin typeface="Berlin Sans FB Demi" pitchFamily="34" charset="0"/>
              </a:rPr>
              <a:t>(CHAMPS = </a:t>
            </a:r>
            <a:r>
              <a:rPr lang="en-US" b="1" u="sng" dirty="0">
                <a:latin typeface="Berlin Sans FB Demi" pitchFamily="34" charset="0"/>
              </a:rPr>
              <a:t>CONVERSATION</a:t>
            </a:r>
            <a:r>
              <a:rPr lang="en-US" dirty="0">
                <a:latin typeface="Berlin Sans FB Demi" pitchFamily="34" charset="0"/>
              </a:rPr>
              <a:t>, </a:t>
            </a:r>
            <a:r>
              <a:rPr lang="en-US" b="1" u="sng" dirty="0">
                <a:latin typeface="Berlin Sans FB Demi" pitchFamily="34" charset="0"/>
              </a:rPr>
              <a:t>HELP</a:t>
            </a:r>
            <a:r>
              <a:rPr lang="en-US" dirty="0">
                <a:latin typeface="Berlin Sans FB Demi" pitchFamily="34" charset="0"/>
              </a:rPr>
              <a:t>, </a:t>
            </a:r>
            <a:r>
              <a:rPr lang="en-US" b="1" u="sng" dirty="0">
                <a:latin typeface="Berlin Sans FB Demi" pitchFamily="34" charset="0"/>
              </a:rPr>
              <a:t>ACTIVITY</a:t>
            </a:r>
            <a:r>
              <a:rPr lang="en-US" dirty="0">
                <a:latin typeface="Berlin Sans FB Demi" pitchFamily="34" charset="0"/>
              </a:rPr>
              <a:t>, </a:t>
            </a:r>
            <a:r>
              <a:rPr lang="en-US" b="1" u="sng" dirty="0">
                <a:latin typeface="Berlin Sans FB Demi" pitchFamily="34" charset="0"/>
              </a:rPr>
              <a:t>MOVEMENT</a:t>
            </a:r>
            <a:r>
              <a:rPr lang="en-US" dirty="0">
                <a:latin typeface="Berlin Sans FB Demi" pitchFamily="34" charset="0"/>
              </a:rPr>
              <a:t>, </a:t>
            </a:r>
            <a:r>
              <a:rPr lang="en-US" b="1" u="sng" dirty="0">
                <a:latin typeface="Berlin Sans FB Demi" pitchFamily="34" charset="0"/>
              </a:rPr>
              <a:t>PARTICIPATION)</a:t>
            </a:r>
            <a:r>
              <a:rPr lang="en-US" b="1" dirty="0">
                <a:latin typeface="Berlin Sans FB Demi" pitchFamily="34" charset="0"/>
              </a:rPr>
              <a:t> </a:t>
            </a:r>
            <a:r>
              <a:rPr lang="en-US" dirty="0" smtClean="0">
                <a:latin typeface="Berlin Sans FB Demi" pitchFamily="34" charset="0"/>
              </a:rPr>
              <a:t>which</a:t>
            </a:r>
            <a:r>
              <a:rPr lang="en-US" b="1" dirty="0" smtClean="0">
                <a:latin typeface="Berlin Sans FB Demi" pitchFamily="34" charset="0"/>
              </a:rPr>
              <a:t> </a:t>
            </a:r>
            <a:r>
              <a:rPr lang="en-US" dirty="0" smtClean="0">
                <a:latin typeface="Berlin Sans FB Demi" pitchFamily="34" charset="0"/>
              </a:rPr>
              <a:t>have been spelled out for you in each classroom.  It is your responsibility to make sure you are familiar with them.  </a:t>
            </a:r>
            <a:endParaRPr lang="en-US" dirty="0">
              <a:latin typeface="Berlin Sans FB Demi" pitchFamily="34" charset="0"/>
            </a:endParaRPr>
          </a:p>
          <a:p>
            <a:r>
              <a:rPr lang="en-US" dirty="0" smtClean="0">
                <a:solidFill>
                  <a:srgbClr val="0070C0"/>
                </a:solidFill>
                <a:latin typeface="Berlin Sans FB Demi" pitchFamily="34" charset="0"/>
              </a:rPr>
              <a:t>NO GUM ALLOWED</a:t>
            </a:r>
          </a:p>
          <a:p>
            <a:r>
              <a:rPr lang="en-US" dirty="0" smtClean="0">
                <a:solidFill>
                  <a:srgbClr val="7030A0"/>
                </a:solidFill>
                <a:latin typeface="Berlin Sans FB Demi" pitchFamily="34" charset="0"/>
              </a:rPr>
              <a:t>ELECTRONIC DEVICES</a:t>
            </a:r>
            <a:r>
              <a:rPr lang="en-US" dirty="0" smtClean="0">
                <a:latin typeface="Berlin Sans FB Demi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(off &amp; not seen)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Berlin Sans FB Demi" pitchFamily="34" charset="0"/>
              </a:rPr>
              <a:t>FOCUS ON ACADEMICS</a:t>
            </a:r>
            <a:r>
              <a:rPr lang="en-US" dirty="0" smtClean="0">
                <a:latin typeface="Berlin Sans FB Demi" pitchFamily="34" charset="0"/>
              </a:rPr>
              <a:t>          </a:t>
            </a:r>
            <a:endParaRPr lang="en-US" dirty="0">
              <a:latin typeface="Berlin Sans FB Dem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600" y="4343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050" name="Picture 2" descr="C:\Documents and Settings\churchj\Local Settings\Temporary Internet Files\Content.IE5\1HUOBVKH\MC9004397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495800"/>
            <a:ext cx="1524000" cy="13716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>
                <a:latin typeface="Berlin Sans FB Demi" pitchFamily="34" charset="0"/>
              </a:rPr>
              <a:t>Cafeteria Behavior</a:t>
            </a:r>
            <a:endParaRPr lang="en-US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Berlin Sans FB Demi" pitchFamily="34" charset="0"/>
              </a:rPr>
              <a:t>Sit at your </a:t>
            </a:r>
            <a:r>
              <a:rPr lang="en-US" dirty="0">
                <a:solidFill>
                  <a:srgbClr val="FF0000"/>
                </a:solidFill>
                <a:latin typeface="Berlin Sans FB Demi" pitchFamily="34" charset="0"/>
              </a:rPr>
              <a:t>assigned table </a:t>
            </a:r>
            <a:r>
              <a:rPr lang="en-US" dirty="0">
                <a:latin typeface="Berlin Sans FB Demi" pitchFamily="34" charset="0"/>
              </a:rPr>
              <a:t>at all </a:t>
            </a:r>
            <a:r>
              <a:rPr lang="en-US" dirty="0" smtClean="0">
                <a:latin typeface="Berlin Sans FB Demi" pitchFamily="34" charset="0"/>
              </a:rPr>
              <a:t>times. Teachers </a:t>
            </a:r>
            <a:r>
              <a:rPr lang="en-US" dirty="0">
                <a:latin typeface="Berlin Sans FB Demi" pitchFamily="34" charset="0"/>
              </a:rPr>
              <a:t>will </a:t>
            </a:r>
            <a:r>
              <a:rPr lang="en-US" dirty="0" smtClean="0">
                <a:latin typeface="Berlin Sans FB Demi" pitchFamily="34" charset="0"/>
              </a:rPr>
              <a:t>continue </a:t>
            </a:r>
            <a:r>
              <a:rPr lang="en-US" dirty="0">
                <a:latin typeface="Berlin Sans FB Demi" pitchFamily="34" charset="0"/>
              </a:rPr>
              <a:t>to escort you to </a:t>
            </a:r>
            <a:r>
              <a:rPr lang="en-US" dirty="0" smtClean="0">
                <a:latin typeface="Berlin Sans FB Demi" pitchFamily="34" charset="0"/>
              </a:rPr>
              <a:t>and from the cafeteria. 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Teachers </a:t>
            </a:r>
            <a:r>
              <a:rPr lang="en-US" dirty="0">
                <a:solidFill>
                  <a:srgbClr val="FF0000"/>
                </a:solidFill>
                <a:latin typeface="Berlin Sans FB Demi" pitchFamily="34" charset="0"/>
              </a:rPr>
              <a:t>will pick you up from your table.  </a:t>
            </a:r>
            <a:r>
              <a:rPr lang="en-US" dirty="0">
                <a:latin typeface="Berlin Sans FB Demi" pitchFamily="34" charset="0"/>
              </a:rPr>
              <a:t>Wait until they arrive before getting up.  </a:t>
            </a:r>
            <a:endParaRPr lang="en-US" dirty="0" smtClean="0">
              <a:latin typeface="Berlin Sans FB Demi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No </a:t>
            </a:r>
            <a:r>
              <a:rPr lang="en-US" dirty="0">
                <a:solidFill>
                  <a:srgbClr val="FF0000"/>
                </a:solidFill>
                <a:latin typeface="Berlin Sans FB Demi" pitchFamily="34" charset="0"/>
              </a:rPr>
              <a:t>walking around in 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cafeteria.</a:t>
            </a:r>
            <a:r>
              <a:rPr lang="en-US" dirty="0" smtClean="0">
                <a:latin typeface="Berlin Sans FB Demi" pitchFamily="34" charset="0"/>
              </a:rPr>
              <a:t> Go directly through the line or go directly to </a:t>
            </a:r>
            <a:r>
              <a:rPr lang="en-US" dirty="0">
                <a:latin typeface="Berlin Sans FB Demi" pitchFamily="34" charset="0"/>
              </a:rPr>
              <a:t>your assigned </a:t>
            </a:r>
            <a:r>
              <a:rPr lang="en-US" dirty="0" smtClean="0">
                <a:latin typeface="Berlin Sans FB Demi" pitchFamily="34" charset="0"/>
              </a:rPr>
              <a:t>table, if you bring your lunch. </a:t>
            </a:r>
          </a:p>
          <a:p>
            <a:r>
              <a:rPr lang="en-US" dirty="0" smtClean="0">
                <a:latin typeface="Berlin Sans FB Demi" pitchFamily="34" charset="0"/>
              </a:rPr>
              <a:t>Follow Cafeteria C.H.A.M.P.S (posted in café soon).</a:t>
            </a:r>
          </a:p>
          <a:p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No book bags </a:t>
            </a:r>
            <a:r>
              <a:rPr lang="en-US" dirty="0" smtClean="0">
                <a:latin typeface="Berlin Sans FB Demi" pitchFamily="34" charset="0"/>
              </a:rPr>
              <a:t>brought through the serving line.</a:t>
            </a:r>
            <a:endParaRPr lang="en-US" dirty="0">
              <a:latin typeface="Berlin Sans FB Dem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>
    <p:wheel spokes="8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729</TotalTime>
  <Words>1101</Words>
  <Application>Microsoft Office PowerPoint</Application>
  <PresentationFormat>On-screen Show (4:3)</PresentationFormat>
  <Paragraphs>162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7TH GRADE ASSEMBLY AUGUST 25, 2010 </vt:lpstr>
      <vt:lpstr> INTRODUCTION – MS. MOORE, Office Manager </vt:lpstr>
      <vt:lpstr>   TEAM NAMES:  </vt:lpstr>
      <vt:lpstr> THE DISCOVERERS TEAM </vt:lpstr>
      <vt:lpstr> THE MARINERS TEAM </vt:lpstr>
      <vt:lpstr>  SUPPORT TEAM TEACHERS : </vt:lpstr>
      <vt:lpstr>        EXPECTATIONS</vt:lpstr>
      <vt:lpstr>Classroom Behavior</vt:lpstr>
      <vt:lpstr>Cafeteria Behavior</vt:lpstr>
      <vt:lpstr>Slide 10</vt:lpstr>
      <vt:lpstr>Fire Drills</vt:lpstr>
      <vt:lpstr> PROGRESSIVE DISCIPLINE: </vt:lpstr>
      <vt:lpstr>   DUE PROCESS: </vt:lpstr>
      <vt:lpstr>    SUCCESS PLAN </vt:lpstr>
      <vt:lpstr>S.O.S. Referral &amp; MATTIE V   </vt:lpstr>
      <vt:lpstr>RECOGNITIONS</vt:lpstr>
      <vt:lpstr>Dress Code Violation Referral Program </vt:lpstr>
      <vt:lpstr>Slide 18</vt:lpstr>
      <vt:lpstr>Dismissal Procedures</vt:lpstr>
      <vt:lpstr>7th Grade – Great Start!  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 ASSEMBLY AUGUST 26, 2009 </dc:title>
  <dc:creator> </dc:creator>
  <cp:lastModifiedBy>juanita church</cp:lastModifiedBy>
  <cp:revision>115</cp:revision>
  <dcterms:created xsi:type="dcterms:W3CDTF">2009-08-20T00:00:55Z</dcterms:created>
  <dcterms:modified xsi:type="dcterms:W3CDTF">2010-08-25T13:59:57Z</dcterms:modified>
</cp:coreProperties>
</file>